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60" r:id="rId4"/>
    <p:sldId id="283" r:id="rId5"/>
    <p:sldId id="285" r:id="rId6"/>
    <p:sldId id="286" r:id="rId7"/>
    <p:sldId id="303" r:id="rId8"/>
    <p:sldId id="307" r:id="rId9"/>
    <p:sldId id="308" r:id="rId10"/>
    <p:sldId id="309" r:id="rId11"/>
    <p:sldId id="310" r:id="rId12"/>
    <p:sldId id="311" r:id="rId13"/>
    <p:sldId id="312" r:id="rId14"/>
    <p:sldId id="313" r:id="rId15"/>
    <p:sldId id="314" r:id="rId16"/>
    <p:sldId id="315" r:id="rId17"/>
    <p:sldId id="316" r:id="rId18"/>
    <p:sldId id="317" r:id="rId19"/>
    <p:sldId id="318" r:id="rId20"/>
    <p:sldId id="319" r:id="rId21"/>
    <p:sldId id="320" r:id="rId22"/>
    <p:sldId id="321" r:id="rId23"/>
    <p:sldId id="326" r:id="rId24"/>
    <p:sldId id="322" r:id="rId25"/>
    <p:sldId id="323" r:id="rId26"/>
    <p:sldId id="324" r:id="rId27"/>
    <p:sldId id="325"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46" r:id="rId41"/>
    <p:sldId id="339" r:id="rId42"/>
    <p:sldId id="340" r:id="rId43"/>
    <p:sldId id="348" r:id="rId44"/>
    <p:sldId id="30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7788" autoAdjust="0"/>
  </p:normalViewPr>
  <p:slideViewPr>
    <p:cSldViewPr snapToGrid="0" snapToObjects="1">
      <p:cViewPr varScale="1">
        <p:scale>
          <a:sx n="86" d="100"/>
          <a:sy n="86" d="100"/>
        </p:scale>
        <p:origin x="1524"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68F71F5-455C-BB40-B117-0FE77097A5AA}" type="datetimeFigureOut">
              <a:rPr lang="en-US" smtClean="0"/>
              <a:t>3/5/2023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E4BDFC6-614D-0F40-8ED4-7C35ECF5DE2A}" type="slidenum">
              <a:rPr lang="en-US" smtClean="0"/>
              <a:t>‹#›</a:t>
            </a:fld>
            <a:endParaRPr lang="en-US"/>
          </a:p>
        </p:txBody>
      </p:sp>
    </p:spTree>
    <p:extLst>
      <p:ext uri="{BB962C8B-B14F-4D97-AF65-F5344CB8AC3E}">
        <p14:creationId xmlns:p14="http://schemas.microsoft.com/office/powerpoint/2010/main" val="35093575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227CB7-3775-6547-B8C0-5F8AB4ABADD2}"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971827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227CB7-3775-6547-B8C0-5F8AB4ABADD2}"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2514406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227CB7-3775-6547-B8C0-5F8AB4ABADD2}"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116043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227CB7-3775-6547-B8C0-5F8AB4ABADD2}"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242999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F227CB7-3775-6547-B8C0-5F8AB4ABADD2}" type="datetimeFigureOut">
              <a:rPr lang="en-US" smtClean="0"/>
              <a:t>3/5/2023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3962851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F227CB7-3775-6547-B8C0-5F8AB4ABADD2}" type="datetimeFigureOut">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3812937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F227CB7-3775-6547-B8C0-5F8AB4ABADD2}" type="datetimeFigureOut">
              <a:rPr lang="en-US" smtClean="0"/>
              <a:t>3/5/2023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2350922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227CB7-3775-6547-B8C0-5F8AB4ABADD2}" type="datetimeFigureOut">
              <a:rPr lang="en-US" smtClean="0"/>
              <a:t>3/5/2023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1518805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227CB7-3775-6547-B8C0-5F8AB4ABADD2}" type="datetimeFigureOut">
              <a:rPr lang="en-US" smtClean="0"/>
              <a:t>3/5/2023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53708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227CB7-3775-6547-B8C0-5F8AB4ABADD2}" type="datetimeFigureOut">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22431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227CB7-3775-6547-B8C0-5F8AB4ABADD2}" type="datetimeFigureOut">
              <a:rPr lang="en-US" smtClean="0"/>
              <a:t>3/5/2023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E567AB-134B-9C4D-86BA-9D10E7A67249}" type="slidenum">
              <a:rPr lang="en-US" smtClean="0"/>
              <a:t>‹#›</a:t>
            </a:fld>
            <a:endParaRPr lang="en-US"/>
          </a:p>
        </p:txBody>
      </p:sp>
    </p:spTree>
    <p:extLst>
      <p:ext uri="{BB962C8B-B14F-4D97-AF65-F5344CB8AC3E}">
        <p14:creationId xmlns:p14="http://schemas.microsoft.com/office/powerpoint/2010/main" val="171345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227CB7-3775-6547-B8C0-5F8AB4ABADD2}" type="datetimeFigureOut">
              <a:rPr lang="en-US" smtClean="0"/>
              <a:t>3/5/2023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567AB-134B-9C4D-86BA-9D10E7A67249}" type="slidenum">
              <a:rPr lang="en-US" smtClean="0"/>
              <a:t>‹#›</a:t>
            </a:fld>
            <a:endParaRPr lang="en-US"/>
          </a:p>
        </p:txBody>
      </p:sp>
    </p:spTree>
    <p:extLst>
      <p:ext uri="{BB962C8B-B14F-4D97-AF65-F5344CB8AC3E}">
        <p14:creationId xmlns:p14="http://schemas.microsoft.com/office/powerpoint/2010/main" val="2626795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Digital Image Processing </a:t>
            </a:r>
          </a:p>
        </p:txBody>
      </p:sp>
      <p:sp>
        <p:nvSpPr>
          <p:cNvPr id="3" name="Subtitle 2"/>
          <p:cNvSpPr>
            <a:spLocks noGrp="1"/>
          </p:cNvSpPr>
          <p:nvPr>
            <p:ph type="subTitle" idx="1"/>
          </p:nvPr>
        </p:nvSpPr>
        <p:spPr/>
        <p:txBody>
          <a:bodyPr/>
          <a:lstStyle/>
          <a:p>
            <a:r>
              <a:rPr lang="en-US" dirty="0"/>
              <a:t>Digitization  </a:t>
            </a:r>
          </a:p>
          <a:p>
            <a:endParaRPr lang="en-US" dirty="0"/>
          </a:p>
          <a:p>
            <a:endParaRPr lang="en-US" dirty="0"/>
          </a:p>
        </p:txBody>
      </p:sp>
    </p:spTree>
    <p:extLst>
      <p:ext uri="{BB962C8B-B14F-4D97-AF65-F5344CB8AC3E}">
        <p14:creationId xmlns:p14="http://schemas.microsoft.com/office/powerpoint/2010/main" val="469087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image sampling </a:t>
            </a:r>
          </a:p>
        </p:txBody>
      </p:sp>
      <p:sp>
        <p:nvSpPr>
          <p:cNvPr id="3" name="Content Placeholder 2"/>
          <p:cNvSpPr>
            <a:spLocks noGrp="1"/>
          </p:cNvSpPr>
          <p:nvPr>
            <p:ph sz="half" idx="1"/>
          </p:nvPr>
        </p:nvSpPr>
        <p:spPr/>
        <p:txBody>
          <a:bodyPr>
            <a:normAutofit fontScale="70000" lnSpcReduction="20000"/>
          </a:bodyPr>
          <a:lstStyle/>
          <a:p>
            <a:r>
              <a:rPr lang="en-US" dirty="0"/>
              <a:t>if t is time, in that case X (t) is a signal which varies with time and for such a signal, the frequency is measured as you know in terms of hertz which is nothing but cycles per unit time. </a:t>
            </a:r>
          </a:p>
          <a:p>
            <a:r>
              <a:rPr lang="en-US" dirty="0"/>
              <a:t>how do you measure the frequency in case of an image? </a:t>
            </a:r>
          </a:p>
          <a:p>
            <a:r>
              <a:rPr lang="en-US" dirty="0"/>
              <a:t>In case of an image, the dimension is represented by 5 centimeter by 5 centimeter or 10 centimeter by 10 centimeter  etc. </a:t>
            </a:r>
          </a:p>
          <a:p>
            <a:r>
              <a:rPr lang="en-US" dirty="0"/>
              <a:t>The image, can be measure in  the frequency; cycles per unit length</a:t>
            </a:r>
          </a:p>
        </p:txBody>
      </p:sp>
      <p:pic>
        <p:nvPicPr>
          <p:cNvPr id="5" name="Content Placeholder 4" descr="Screen Shot 2015-05-16 at 9.26.19 am.png"/>
          <p:cNvPicPr>
            <a:picLocks noGrp="1" noChangeAspect="1"/>
          </p:cNvPicPr>
          <p:nvPr>
            <p:ph sz="half" idx="2"/>
          </p:nvPr>
        </p:nvPicPr>
        <p:blipFill>
          <a:blip r:embed="rId2">
            <a:extLst>
              <a:ext uri="{28A0092B-C50C-407E-A947-70E740481C1C}">
                <a14:useLocalDpi xmlns:a14="http://schemas.microsoft.com/office/drawing/2010/main" val="0"/>
              </a:ext>
            </a:extLst>
          </a:blip>
          <a:srcRect t="-14146" b="-14146"/>
          <a:stretch>
            <a:fillRect/>
          </a:stretch>
        </p:blipFill>
        <p:spPr/>
      </p:pic>
    </p:spTree>
    <p:extLst>
      <p:ext uri="{BB962C8B-B14F-4D97-AF65-F5344CB8AC3E}">
        <p14:creationId xmlns:p14="http://schemas.microsoft.com/office/powerpoint/2010/main" val="4031028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image sampling </a:t>
            </a:r>
          </a:p>
        </p:txBody>
      </p:sp>
      <p:sp>
        <p:nvSpPr>
          <p:cNvPr id="3" name="Content Placeholder 2"/>
          <p:cNvSpPr>
            <a:spLocks noGrp="1"/>
          </p:cNvSpPr>
          <p:nvPr>
            <p:ph sz="half" idx="1"/>
          </p:nvPr>
        </p:nvSpPr>
        <p:spPr>
          <a:xfrm>
            <a:off x="457200" y="1600200"/>
            <a:ext cx="4038600" cy="5088467"/>
          </a:xfrm>
        </p:spPr>
        <p:txBody>
          <a:bodyPr>
            <a:normAutofit fontScale="62500" lnSpcReduction="20000"/>
          </a:bodyPr>
          <a:lstStyle/>
          <a:p>
            <a:r>
              <a:rPr lang="en-US" dirty="0"/>
              <a:t>signal X (t), is the frequency spectrum represented by X of omega and the signal X (t) is band limited if X of omega is equal to 0 for omega is greater than omega naught where omega naught is the bandwidth of the signal X (t). </a:t>
            </a:r>
          </a:p>
          <a:p>
            <a:r>
              <a:rPr lang="en-US" dirty="0"/>
              <a:t>in case of an image, the frequency of 2 components </a:t>
            </a:r>
          </a:p>
          <a:p>
            <a:pPr lvl="1"/>
            <a:r>
              <a:rPr lang="en-US" dirty="0"/>
              <a:t>one in the x direction </a:t>
            </a:r>
          </a:p>
          <a:p>
            <a:pPr lvl="1"/>
            <a:r>
              <a:rPr lang="en-US" dirty="0"/>
              <a:t>other in the y direction. Which is, omega x and omega y. </a:t>
            </a:r>
          </a:p>
          <a:p>
            <a:r>
              <a:rPr lang="en-US" dirty="0"/>
              <a:t>band limited if f of omega x omega y is equal to 0 for omega x greater than omega x0 and omega y greater than omega y0. </a:t>
            </a:r>
          </a:p>
          <a:p>
            <a:r>
              <a:rPr lang="en-US" dirty="0"/>
              <a:t>In this case, the maximum frequency component in the x direction is omega x0 and the maximum frequency component in the y direction is omega y0. </a:t>
            </a:r>
          </a:p>
          <a:p>
            <a:endParaRPr lang="en-US" dirty="0"/>
          </a:p>
          <a:p>
            <a:endParaRPr lang="en-US" dirty="0"/>
          </a:p>
        </p:txBody>
      </p:sp>
      <p:pic>
        <p:nvPicPr>
          <p:cNvPr id="5" name="Content Placeholder 4" descr="Screen Shot 2015-05-16 at 9.31.54 am.png"/>
          <p:cNvPicPr>
            <a:picLocks noGrp="1" noChangeAspect="1"/>
          </p:cNvPicPr>
          <p:nvPr>
            <p:ph sz="half" idx="2"/>
          </p:nvPr>
        </p:nvPicPr>
        <p:blipFill>
          <a:blip r:embed="rId2">
            <a:extLst>
              <a:ext uri="{28A0092B-C50C-407E-A947-70E740481C1C}">
                <a14:useLocalDpi xmlns:a14="http://schemas.microsoft.com/office/drawing/2010/main" val="0"/>
              </a:ext>
            </a:extLst>
          </a:blip>
          <a:srcRect t="-44102" b="-44102"/>
          <a:stretch>
            <a:fillRect/>
          </a:stretch>
        </p:blipFill>
        <p:spPr/>
      </p:pic>
    </p:spTree>
    <p:extLst>
      <p:ext uri="{BB962C8B-B14F-4D97-AF65-F5344CB8AC3E}">
        <p14:creationId xmlns:p14="http://schemas.microsoft.com/office/powerpoint/2010/main" val="4202520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image sampling </a:t>
            </a:r>
          </a:p>
        </p:txBody>
      </p:sp>
      <p:pic>
        <p:nvPicPr>
          <p:cNvPr id="5" name="Content Placeholder 4" descr="Screen Shot 2015-05-16 at 9.44.12 am.png"/>
          <p:cNvPicPr>
            <a:picLocks noGrp="1" noChangeAspect="1"/>
          </p:cNvPicPr>
          <p:nvPr>
            <p:ph sz="half" idx="1"/>
          </p:nvPr>
        </p:nvPicPr>
        <p:blipFill>
          <a:blip r:embed="rId2">
            <a:extLst>
              <a:ext uri="{28A0092B-C50C-407E-A947-70E740481C1C}">
                <a14:useLocalDpi xmlns:a14="http://schemas.microsoft.com/office/drawing/2010/main" val="0"/>
              </a:ext>
            </a:extLst>
          </a:blip>
          <a:srcRect t="-23796" b="-23796"/>
          <a:stretch>
            <a:fillRect/>
          </a:stretch>
        </p:blipFill>
        <p:spPr/>
      </p:pic>
      <p:sp>
        <p:nvSpPr>
          <p:cNvPr id="4" name="Content Placeholder 3"/>
          <p:cNvSpPr>
            <a:spLocks noGrp="1"/>
          </p:cNvSpPr>
          <p:nvPr>
            <p:ph sz="half" idx="2"/>
          </p:nvPr>
        </p:nvSpPr>
        <p:spPr/>
        <p:txBody>
          <a:bodyPr/>
          <a:lstStyle/>
          <a:p>
            <a:r>
              <a:rPr lang="en-US" dirty="0"/>
              <a:t>2 variables x and y is nothing but a 2 dimensional array of the delta functions where along x direction, the spacing is delta x and along y direction, the spacing is delta y. </a:t>
            </a:r>
          </a:p>
          <a:p>
            <a:endParaRPr lang="en-US" dirty="0"/>
          </a:p>
        </p:txBody>
      </p:sp>
    </p:spTree>
    <p:extLst>
      <p:ext uri="{BB962C8B-B14F-4D97-AF65-F5344CB8AC3E}">
        <p14:creationId xmlns:p14="http://schemas.microsoft.com/office/powerpoint/2010/main" val="2005090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image sampling  </a:t>
            </a:r>
          </a:p>
        </p:txBody>
      </p:sp>
      <p:pic>
        <p:nvPicPr>
          <p:cNvPr id="5" name="Content Placeholder 4" descr="Screen Shot 2015-05-16 at 9.48.37 am.png"/>
          <p:cNvPicPr>
            <a:picLocks noGrp="1" noChangeAspect="1"/>
          </p:cNvPicPr>
          <p:nvPr>
            <p:ph sz="half" idx="1"/>
          </p:nvPr>
        </p:nvPicPr>
        <p:blipFill>
          <a:blip r:embed="rId2">
            <a:extLst>
              <a:ext uri="{28A0092B-C50C-407E-A947-70E740481C1C}">
                <a14:useLocalDpi xmlns:a14="http://schemas.microsoft.com/office/drawing/2010/main" val="0"/>
              </a:ext>
            </a:extLst>
          </a:blip>
          <a:srcRect t="-33803" b="-33803"/>
          <a:stretch>
            <a:fillRect/>
          </a:stretch>
        </p:blipFill>
        <p:spPr>
          <a:xfrm>
            <a:off x="-1" y="1270000"/>
            <a:ext cx="5009445" cy="4856163"/>
          </a:xfrm>
        </p:spPr>
      </p:pic>
      <p:sp>
        <p:nvSpPr>
          <p:cNvPr id="4" name="Content Placeholder 3"/>
          <p:cNvSpPr>
            <a:spLocks noGrp="1"/>
          </p:cNvSpPr>
          <p:nvPr>
            <p:ph sz="half" idx="2"/>
          </p:nvPr>
        </p:nvSpPr>
        <p:spPr>
          <a:xfrm>
            <a:off x="5057419" y="1600200"/>
            <a:ext cx="4038600" cy="4525963"/>
          </a:xfrm>
        </p:spPr>
        <p:txBody>
          <a:bodyPr>
            <a:normAutofit lnSpcReduction="10000"/>
          </a:bodyPr>
          <a:lstStyle/>
          <a:p>
            <a:r>
              <a:rPr lang="en-US" dirty="0"/>
              <a:t>Same as 1 dimensional signal; to find the frequency spectrum of the sampled image, </a:t>
            </a:r>
          </a:p>
          <a:p>
            <a:r>
              <a:rPr lang="en-US" dirty="0"/>
              <a:t>Convoluted with comb </a:t>
            </a:r>
          </a:p>
          <a:p>
            <a:r>
              <a:rPr lang="en-US" dirty="0"/>
              <a:t>Comb  is Fourier transform of </a:t>
            </a:r>
            <a:r>
              <a:rPr lang="hu-HU" dirty="0"/>
              <a:t>omega xs omega ys </a:t>
            </a:r>
          </a:p>
          <a:p>
            <a:r>
              <a:rPr lang="en-US" dirty="0"/>
              <a:t>W</a:t>
            </a:r>
            <a:r>
              <a:rPr lang="hu-HU" dirty="0"/>
              <a:t>here omega xs is 1 by delta x</a:t>
            </a:r>
          </a:p>
          <a:p>
            <a:endParaRPr lang="hu-HU" dirty="0"/>
          </a:p>
          <a:p>
            <a:endParaRPr lang="hu-HU" dirty="0"/>
          </a:p>
          <a:p>
            <a:endParaRPr lang="en-US" dirty="0"/>
          </a:p>
          <a:p>
            <a:endParaRPr lang="en-US" dirty="0"/>
          </a:p>
          <a:p>
            <a:endParaRPr lang="en-US" dirty="0"/>
          </a:p>
        </p:txBody>
      </p:sp>
    </p:spTree>
    <p:extLst>
      <p:ext uri="{BB962C8B-B14F-4D97-AF65-F5344CB8AC3E}">
        <p14:creationId xmlns:p14="http://schemas.microsoft.com/office/powerpoint/2010/main" val="407769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image sampling </a:t>
            </a:r>
          </a:p>
        </p:txBody>
      </p:sp>
      <p:sp>
        <p:nvSpPr>
          <p:cNvPr id="3" name="Content Placeholder 2"/>
          <p:cNvSpPr>
            <a:spLocks noGrp="1"/>
          </p:cNvSpPr>
          <p:nvPr>
            <p:ph sz="half" idx="1"/>
          </p:nvPr>
        </p:nvSpPr>
        <p:spPr/>
        <p:txBody>
          <a:bodyPr>
            <a:normAutofit fontScale="70000" lnSpcReduction="20000"/>
          </a:bodyPr>
          <a:lstStyle/>
          <a:p>
            <a:r>
              <a:rPr lang="en-US" dirty="0"/>
              <a:t>FS (omega x omega y) which is the convolution of (F omega x omega y) “which is the frequency spectrum of the original image” convoluted with comb (omega x omega y) “which is the Fourier transform of the sampling function in 2 dimension”</a:t>
            </a:r>
          </a:p>
          <a:p>
            <a:r>
              <a:rPr lang="en-US" dirty="0"/>
              <a:t>The convolution operation replicates the original frequency spectrum in omega axis in case of 1 dimensional signal;</a:t>
            </a:r>
          </a:p>
          <a:p>
            <a:r>
              <a:rPr lang="en-US" dirty="0"/>
              <a:t> in case of 2-dimensional signal this will be replicated, along both x direction and y direction. </a:t>
            </a:r>
          </a:p>
          <a:p>
            <a:endParaRPr lang="en-US" dirty="0"/>
          </a:p>
          <a:p>
            <a:endParaRPr lang="en-US" dirty="0"/>
          </a:p>
        </p:txBody>
      </p:sp>
      <p:pic>
        <p:nvPicPr>
          <p:cNvPr id="5" name="Content Placeholder 4" descr="Screen Shot 2015-05-16 at 9.56.45 am.png"/>
          <p:cNvPicPr>
            <a:picLocks noGrp="1" noChangeAspect="1"/>
          </p:cNvPicPr>
          <p:nvPr>
            <p:ph sz="half" idx="2"/>
          </p:nvPr>
        </p:nvPicPr>
        <p:blipFill>
          <a:blip r:embed="rId2">
            <a:extLst>
              <a:ext uri="{28A0092B-C50C-407E-A947-70E740481C1C}">
                <a14:useLocalDpi xmlns:a14="http://schemas.microsoft.com/office/drawing/2010/main" val="0"/>
              </a:ext>
            </a:extLst>
          </a:blip>
          <a:srcRect t="-45707" b="-45707"/>
          <a:stretch>
            <a:fillRect/>
          </a:stretch>
        </p:blipFill>
        <p:spPr>
          <a:xfrm>
            <a:off x="4495800" y="691444"/>
            <a:ext cx="4495800" cy="5434719"/>
          </a:xfrm>
        </p:spPr>
      </p:pic>
    </p:spTree>
    <p:extLst>
      <p:ext uri="{BB962C8B-B14F-4D97-AF65-F5344CB8AC3E}">
        <p14:creationId xmlns:p14="http://schemas.microsoft.com/office/powerpoint/2010/main" val="102301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image sampling </a:t>
            </a:r>
          </a:p>
        </p:txBody>
      </p:sp>
      <p:sp>
        <p:nvSpPr>
          <p:cNvPr id="3" name="Content Placeholder 2"/>
          <p:cNvSpPr>
            <a:spLocks noGrp="1"/>
          </p:cNvSpPr>
          <p:nvPr>
            <p:ph sz="half" idx="1"/>
          </p:nvPr>
        </p:nvSpPr>
        <p:spPr/>
        <p:txBody>
          <a:bodyPr>
            <a:normAutofit fontScale="77500" lnSpcReduction="20000"/>
          </a:bodyPr>
          <a:lstStyle/>
          <a:p>
            <a:r>
              <a:rPr lang="en-US" dirty="0"/>
              <a:t>We get 2-dimensional array of the spectrum of the image </a:t>
            </a:r>
          </a:p>
          <a:p>
            <a:r>
              <a:rPr lang="en-US" dirty="0"/>
              <a:t>So here again, we find out that the region of support getting replicated along y direction and along x direction</a:t>
            </a:r>
          </a:p>
          <a:p>
            <a:r>
              <a:rPr lang="en-US" dirty="0"/>
              <a:t>The spacing between 2 subsequent frequency band along the x direction is equal</a:t>
            </a:r>
          </a:p>
          <a:p>
            <a:pPr lvl="1"/>
            <a:r>
              <a:rPr lang="en-US" dirty="0"/>
              <a:t>to omega </a:t>
            </a:r>
            <a:r>
              <a:rPr lang="en-US" dirty="0" err="1"/>
              <a:t>xs</a:t>
            </a:r>
            <a:r>
              <a:rPr lang="en-US" dirty="0"/>
              <a:t> which is 1 upon delta x and </a:t>
            </a:r>
          </a:p>
          <a:p>
            <a:pPr lvl="1"/>
            <a:r>
              <a:rPr lang="en-US" dirty="0"/>
              <a:t>along y direction, the spacing is 1 upon delta y which is nothing but omega </a:t>
            </a:r>
            <a:r>
              <a:rPr lang="en-US" dirty="0" err="1"/>
              <a:t>ys</a:t>
            </a:r>
            <a:r>
              <a:rPr lang="en-US" dirty="0"/>
              <a:t> and that is the sampling frequency along the y direction. </a:t>
            </a:r>
          </a:p>
          <a:p>
            <a:endParaRPr lang="en-US" dirty="0"/>
          </a:p>
        </p:txBody>
      </p:sp>
      <p:pic>
        <p:nvPicPr>
          <p:cNvPr id="5" name="Content Placeholder 4" descr="Screen Shot 2015-05-16 at 10.01.56 am.png"/>
          <p:cNvPicPr>
            <a:picLocks noGrp="1" noChangeAspect="1"/>
          </p:cNvPicPr>
          <p:nvPr>
            <p:ph sz="half" idx="2"/>
          </p:nvPr>
        </p:nvPicPr>
        <p:blipFill>
          <a:blip r:embed="rId2">
            <a:extLst>
              <a:ext uri="{28A0092B-C50C-407E-A947-70E740481C1C}">
                <a14:useLocalDpi xmlns:a14="http://schemas.microsoft.com/office/drawing/2010/main" val="0"/>
              </a:ext>
            </a:extLst>
          </a:blip>
          <a:srcRect t="-50560" b="-50560"/>
          <a:stretch>
            <a:fillRect/>
          </a:stretch>
        </p:blipFill>
        <p:spPr>
          <a:xfrm>
            <a:off x="4572000" y="931334"/>
            <a:ext cx="4495800" cy="5194830"/>
          </a:xfrm>
        </p:spPr>
      </p:pic>
    </p:spTree>
    <p:extLst>
      <p:ext uri="{BB962C8B-B14F-4D97-AF65-F5344CB8AC3E}">
        <p14:creationId xmlns:p14="http://schemas.microsoft.com/office/powerpoint/2010/main" val="2886358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Reconstruction of the original image from spectrum </a:t>
            </a:r>
            <a:br>
              <a:rPr lang="en-US" dirty="0"/>
            </a:br>
            <a:endParaRPr lang="en-US" dirty="0"/>
          </a:p>
        </p:txBody>
      </p:sp>
      <p:sp>
        <p:nvSpPr>
          <p:cNvPr id="3" name="Content Placeholder 2"/>
          <p:cNvSpPr>
            <a:spLocks noGrp="1"/>
          </p:cNvSpPr>
          <p:nvPr>
            <p:ph sz="half" idx="1"/>
          </p:nvPr>
        </p:nvSpPr>
        <p:spPr>
          <a:xfrm>
            <a:off x="457200" y="1065746"/>
            <a:ext cx="4038600" cy="5989810"/>
          </a:xfrm>
        </p:spPr>
        <p:txBody>
          <a:bodyPr>
            <a:normAutofit fontScale="70000" lnSpcReduction="20000"/>
          </a:bodyPr>
          <a:lstStyle/>
          <a:p>
            <a:r>
              <a:rPr lang="en-US" dirty="0"/>
              <a:t>We need to take out a particular frequency band </a:t>
            </a:r>
          </a:p>
          <a:p>
            <a:r>
              <a:rPr lang="en-US" dirty="0"/>
              <a:t>For that that the signal has pass through a low pass filter whose response is given by H (omega x omega y) is equal to 1 upon omega </a:t>
            </a:r>
            <a:r>
              <a:rPr lang="en-US" dirty="0" err="1"/>
              <a:t>xs</a:t>
            </a:r>
            <a:r>
              <a:rPr lang="en-US" dirty="0"/>
              <a:t> into omega </a:t>
            </a:r>
            <a:r>
              <a:rPr lang="en-US" dirty="0" err="1"/>
              <a:t>ys</a:t>
            </a:r>
            <a:r>
              <a:rPr lang="en-US" dirty="0"/>
              <a:t> for omega x omega y in the region R where region R just covers this central band and it is equal to 0 outside this region R. </a:t>
            </a:r>
          </a:p>
          <a:p>
            <a:r>
              <a:rPr lang="en-US" dirty="0"/>
              <a:t>For the low pass filter the same condition of the </a:t>
            </a:r>
            <a:r>
              <a:rPr lang="en-US" dirty="0" err="1"/>
              <a:t>Nyquist</a:t>
            </a:r>
            <a:r>
              <a:rPr lang="en-US" dirty="0"/>
              <a:t> rate applies.</a:t>
            </a:r>
          </a:p>
          <a:p>
            <a:pPr lvl="1"/>
            <a:r>
              <a:rPr lang="en-US" dirty="0"/>
              <a:t>That is sampling frequency in the x direction must be greater than twice of omega x naught “which is the maximum frequency component along x”</a:t>
            </a:r>
          </a:p>
          <a:p>
            <a:pPr lvl="1"/>
            <a:r>
              <a:rPr lang="en-US" dirty="0"/>
              <a:t>And the  sampling frequency along y direction has to be greater than twice of omega y naught “which is the maximum frequency component along direction y “</a:t>
            </a:r>
          </a:p>
          <a:p>
            <a:endParaRPr lang="en-US" dirty="0"/>
          </a:p>
          <a:p>
            <a:endParaRPr lang="en-US" dirty="0"/>
          </a:p>
          <a:p>
            <a:endParaRPr lang="en-US" dirty="0"/>
          </a:p>
        </p:txBody>
      </p:sp>
      <p:pic>
        <p:nvPicPr>
          <p:cNvPr id="5" name="Content Placeholder 4" descr="Screen Shot 2015-05-16 at 10.12.18 am.png"/>
          <p:cNvPicPr>
            <a:picLocks noGrp="1" noChangeAspect="1"/>
          </p:cNvPicPr>
          <p:nvPr>
            <p:ph sz="half" idx="2"/>
          </p:nvPr>
        </p:nvPicPr>
        <p:blipFill>
          <a:blip r:embed="rId2">
            <a:extLst>
              <a:ext uri="{28A0092B-C50C-407E-A947-70E740481C1C}">
                <a14:useLocalDpi xmlns:a14="http://schemas.microsoft.com/office/drawing/2010/main" val="0"/>
              </a:ext>
            </a:extLst>
          </a:blip>
          <a:srcRect t="-22669" b="-22669"/>
          <a:stretch>
            <a:fillRect/>
          </a:stretch>
        </p:blipFill>
        <p:spPr>
          <a:xfrm>
            <a:off x="4495800" y="274638"/>
            <a:ext cx="4648200" cy="6780918"/>
          </a:xfrm>
        </p:spPr>
      </p:pic>
    </p:spTree>
    <p:extLst>
      <p:ext uri="{BB962C8B-B14F-4D97-AF65-F5344CB8AC3E}">
        <p14:creationId xmlns:p14="http://schemas.microsoft.com/office/powerpoint/2010/main" val="22754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92538"/>
            <a:ext cx="8229600" cy="1143000"/>
          </a:xfrm>
        </p:spPr>
        <p:txBody>
          <a:bodyPr/>
          <a:lstStyle/>
          <a:p>
            <a:r>
              <a:rPr lang="en-US" dirty="0"/>
              <a:t>Results </a:t>
            </a:r>
          </a:p>
        </p:txBody>
      </p:sp>
      <p:pic>
        <p:nvPicPr>
          <p:cNvPr id="7" name="Content Placeholder 6" descr="Screen Shot 2015-05-16 at 10.27.54 am.png"/>
          <p:cNvPicPr>
            <a:picLocks noGrp="1" noChangeAspect="1"/>
          </p:cNvPicPr>
          <p:nvPr>
            <p:ph idx="1"/>
          </p:nvPr>
        </p:nvPicPr>
        <p:blipFill>
          <a:blip r:embed="rId2">
            <a:extLst>
              <a:ext uri="{28A0092B-C50C-407E-A947-70E740481C1C}">
                <a14:useLocalDpi xmlns:a14="http://schemas.microsoft.com/office/drawing/2010/main" val="0"/>
              </a:ext>
            </a:extLst>
          </a:blip>
          <a:srcRect l="-31342" r="-31342"/>
          <a:stretch>
            <a:fillRect/>
          </a:stretch>
        </p:blipFill>
        <p:spPr>
          <a:xfrm>
            <a:off x="1438779" y="658478"/>
            <a:ext cx="9434513" cy="5318576"/>
          </a:xfrm>
        </p:spPr>
      </p:pic>
      <p:sp>
        <p:nvSpPr>
          <p:cNvPr id="8" name="Rectangle 7"/>
          <p:cNvSpPr/>
          <p:nvPr/>
        </p:nvSpPr>
        <p:spPr>
          <a:xfrm>
            <a:off x="1" y="1159010"/>
            <a:ext cx="3065640" cy="584776"/>
          </a:xfrm>
          <a:prstGeom prst="rect">
            <a:avLst/>
          </a:prstGeom>
        </p:spPr>
        <p:txBody>
          <a:bodyPr wrap="square">
            <a:spAutoFit/>
          </a:bodyPr>
          <a:lstStyle/>
          <a:p>
            <a:r>
              <a:rPr lang="en-US" sz="2400" baseline="30000" dirty="0"/>
              <a:t>sampled with 50 dots per inch or 50 samples per inch and so on</a:t>
            </a:r>
          </a:p>
        </p:txBody>
      </p:sp>
      <p:sp>
        <p:nvSpPr>
          <p:cNvPr id="9" name="Rectangle 8"/>
          <p:cNvSpPr/>
          <p:nvPr/>
        </p:nvSpPr>
        <p:spPr>
          <a:xfrm>
            <a:off x="0" y="2031315"/>
            <a:ext cx="3065641" cy="1569660"/>
          </a:xfrm>
          <a:prstGeom prst="rect">
            <a:avLst/>
          </a:prstGeom>
        </p:spPr>
        <p:txBody>
          <a:bodyPr wrap="square">
            <a:spAutoFit/>
          </a:bodyPr>
          <a:lstStyle/>
          <a:p>
            <a:r>
              <a:rPr lang="en-US" sz="2400" baseline="30000" dirty="0"/>
              <a:t>When your sampling frequency is above the </a:t>
            </a:r>
            <a:r>
              <a:rPr lang="en-US" sz="2400" baseline="30000" dirty="0" err="1"/>
              <a:t>Nyquist</a:t>
            </a:r>
            <a:r>
              <a:rPr lang="en-US" sz="2400" baseline="30000" dirty="0"/>
              <a:t> rate, you are not going to get any improvement of the image quality. </a:t>
            </a:r>
          </a:p>
          <a:p>
            <a:r>
              <a:rPr lang="en-US" sz="2400" baseline="30000" dirty="0"/>
              <a:t>Whereas, when it is less than the </a:t>
            </a:r>
            <a:r>
              <a:rPr lang="en-US" sz="2400" baseline="30000" dirty="0" err="1"/>
              <a:t>Nyquist</a:t>
            </a:r>
            <a:r>
              <a:rPr lang="en-US" sz="2400" baseline="30000" dirty="0"/>
              <a:t> rate, image is very bad.</a:t>
            </a:r>
            <a:endParaRPr lang="en-US" sz="2400" dirty="0"/>
          </a:p>
        </p:txBody>
      </p:sp>
    </p:spTree>
    <p:extLst>
      <p:ext uri="{BB962C8B-B14F-4D97-AF65-F5344CB8AC3E}">
        <p14:creationId xmlns:p14="http://schemas.microsoft.com/office/powerpoint/2010/main" val="49215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Quantization of the sampled values </a:t>
            </a:r>
            <a:br>
              <a:rPr lang="en-US" dirty="0"/>
            </a:br>
            <a:endParaRPr lang="en-US" dirty="0"/>
          </a:p>
        </p:txBody>
      </p:sp>
      <p:pic>
        <p:nvPicPr>
          <p:cNvPr id="8" name="Content Placeholder 7" descr="Screen Shot 2015-05-16 at 10.39.06 am.png"/>
          <p:cNvPicPr>
            <a:picLocks noGrp="1" noChangeAspect="1"/>
          </p:cNvPicPr>
          <p:nvPr>
            <p:ph sz="half" idx="2"/>
          </p:nvPr>
        </p:nvPicPr>
        <p:blipFill>
          <a:blip r:embed="rId2">
            <a:extLst>
              <a:ext uri="{28A0092B-C50C-407E-A947-70E740481C1C}">
                <a14:useLocalDpi xmlns:a14="http://schemas.microsoft.com/office/drawing/2010/main" val="0"/>
              </a:ext>
            </a:extLst>
          </a:blip>
          <a:srcRect t="-70736" b="-70736"/>
          <a:stretch>
            <a:fillRect/>
          </a:stretch>
        </p:blipFill>
        <p:spPr>
          <a:xfrm>
            <a:off x="131385" y="1708113"/>
            <a:ext cx="4366003" cy="4418050"/>
          </a:xfrm>
        </p:spPr>
      </p:pic>
      <p:sp>
        <p:nvSpPr>
          <p:cNvPr id="10" name="Content Placeholder 9"/>
          <p:cNvSpPr>
            <a:spLocks noGrp="1"/>
          </p:cNvSpPr>
          <p:nvPr>
            <p:ph sz="quarter" idx="4"/>
          </p:nvPr>
        </p:nvSpPr>
        <p:spPr/>
        <p:txBody>
          <a:bodyPr/>
          <a:lstStyle/>
          <a:p>
            <a:r>
              <a:rPr lang="en-US" dirty="0"/>
              <a:t>Quantization is a mapping of the continuous variable u to a discrete variable u prime </a:t>
            </a:r>
          </a:p>
          <a:p>
            <a:r>
              <a:rPr lang="en-US" dirty="0"/>
              <a:t>Where u prime takes values from a set of discrete variable r1 to </a:t>
            </a:r>
            <a:r>
              <a:rPr lang="en-US" dirty="0" err="1"/>
              <a:t>rL</a:t>
            </a:r>
            <a:r>
              <a:rPr lang="en-US" dirty="0"/>
              <a:t>. </a:t>
            </a:r>
          </a:p>
          <a:p>
            <a:endParaRPr lang="en-US" dirty="0"/>
          </a:p>
        </p:txBody>
      </p:sp>
    </p:spTree>
    <p:extLst>
      <p:ext uri="{BB962C8B-B14F-4D97-AF65-F5344CB8AC3E}">
        <p14:creationId xmlns:p14="http://schemas.microsoft.com/office/powerpoint/2010/main" val="42377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Quantization of the sampled values </a:t>
            </a:r>
          </a:p>
        </p:txBody>
      </p:sp>
      <p:pic>
        <p:nvPicPr>
          <p:cNvPr id="10" name="Picture Placeholder 9" descr="Screen Shot 2015-05-16 at 10.43.09 am.png"/>
          <p:cNvPicPr>
            <a:picLocks noGrp="1" noChangeAspect="1"/>
          </p:cNvPicPr>
          <p:nvPr>
            <p:ph sz="half" idx="1"/>
          </p:nvPr>
        </p:nvPicPr>
        <p:blipFill>
          <a:blip r:embed="rId2">
            <a:extLst>
              <a:ext uri="{28A0092B-C50C-407E-A947-70E740481C1C}">
                <a14:useLocalDpi xmlns:a14="http://schemas.microsoft.com/office/drawing/2010/main" val="0"/>
              </a:ext>
            </a:extLst>
          </a:blip>
          <a:srcRect t="-18246" b="-18246"/>
          <a:stretch>
            <a:fillRect/>
          </a:stretch>
        </p:blipFill>
        <p:spPr>
          <a:xfrm>
            <a:off x="102188" y="1600200"/>
            <a:ext cx="4393612" cy="4525963"/>
          </a:xfrm>
        </p:spPr>
      </p:pic>
      <p:sp>
        <p:nvSpPr>
          <p:cNvPr id="9" name="Text Placeholder 8"/>
          <p:cNvSpPr>
            <a:spLocks noGrp="1"/>
          </p:cNvSpPr>
          <p:nvPr>
            <p:ph sz="half" idx="2"/>
          </p:nvPr>
        </p:nvSpPr>
        <p:spPr/>
        <p:txBody>
          <a:bodyPr>
            <a:normAutofit fontScale="85000" lnSpcReduction="20000"/>
          </a:bodyPr>
          <a:lstStyle/>
          <a:p>
            <a:r>
              <a:rPr lang="en-US" dirty="0"/>
              <a:t>By Sampling of a continuous signal, we get discrete samples in time domain. But still, every sample value is an analog value; it is not a discrete value. </a:t>
            </a:r>
          </a:p>
          <a:p>
            <a:r>
              <a:rPr lang="en-US" dirty="0"/>
              <a:t>Which means the signal values at all possible time instants; we have considered only the discrete time instants and at each of this discrete time instants, the value of this sample is still an analog value. </a:t>
            </a:r>
          </a:p>
          <a:p>
            <a:endParaRPr lang="en-US" dirty="0"/>
          </a:p>
          <a:p>
            <a:endParaRPr lang="en-US" dirty="0"/>
          </a:p>
        </p:txBody>
      </p:sp>
    </p:spTree>
    <p:extLst>
      <p:ext uri="{BB962C8B-B14F-4D97-AF65-F5344CB8AC3E}">
        <p14:creationId xmlns:p14="http://schemas.microsoft.com/office/powerpoint/2010/main" val="2232550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Summery of previous lecture </a:t>
            </a:r>
          </a:p>
        </p:txBody>
      </p:sp>
      <p:sp>
        <p:nvSpPr>
          <p:cNvPr id="3" name="Content Placeholder 2"/>
          <p:cNvSpPr>
            <a:spLocks noGrp="1"/>
          </p:cNvSpPr>
          <p:nvPr>
            <p:ph idx="1"/>
          </p:nvPr>
        </p:nvSpPr>
        <p:spPr/>
        <p:txBody>
          <a:bodyPr>
            <a:normAutofit fontScale="92500" lnSpcReduction="10000"/>
          </a:bodyPr>
          <a:lstStyle/>
          <a:p>
            <a:r>
              <a:rPr lang="en-US" dirty="0"/>
              <a:t>Need for the digitization</a:t>
            </a:r>
          </a:p>
          <a:p>
            <a:r>
              <a:rPr lang="en-US" dirty="0"/>
              <a:t>To digitize the image </a:t>
            </a:r>
          </a:p>
          <a:p>
            <a:pPr lvl="1"/>
            <a:r>
              <a:rPr lang="en-US" dirty="0"/>
              <a:t>Sampling</a:t>
            </a:r>
          </a:p>
          <a:p>
            <a:pPr lvl="1"/>
            <a:r>
              <a:rPr lang="en-US" dirty="0"/>
              <a:t>Quantization </a:t>
            </a:r>
          </a:p>
          <a:p>
            <a:r>
              <a:rPr lang="en-US" dirty="0"/>
              <a:t>How to digitize an image?</a:t>
            </a:r>
          </a:p>
          <a:p>
            <a:pPr lvl="1"/>
            <a:r>
              <a:rPr lang="en-US" dirty="0"/>
              <a:t>Sampling of 1 dimensional signal f (t) </a:t>
            </a:r>
          </a:p>
          <a:p>
            <a:pPr lvl="1"/>
            <a:r>
              <a:rPr lang="en-US" dirty="0"/>
              <a:t>We learn to use the Fourier transform to find out the bandwidth or the frequency spectrum of 1 dimensional signal f (t) if its periodic signal and if f (t) is an aperiodic signal</a:t>
            </a:r>
          </a:p>
          <a:p>
            <a:pPr lvl="1"/>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82018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Image </a:t>
            </a:r>
          </a:p>
        </p:txBody>
      </p:sp>
      <p:pic>
        <p:nvPicPr>
          <p:cNvPr id="5" name="Content Placeholder 4" descr="Screen Shot 2015-05-16 at 10.46.27 am.png"/>
          <p:cNvPicPr>
            <a:picLocks noGrp="1" noChangeAspect="1"/>
          </p:cNvPicPr>
          <p:nvPr>
            <p:ph sz="half" idx="1"/>
          </p:nvPr>
        </p:nvPicPr>
        <p:blipFill>
          <a:blip r:embed="rId2">
            <a:extLst>
              <a:ext uri="{28A0092B-C50C-407E-A947-70E740481C1C}">
                <a14:useLocalDpi xmlns:a14="http://schemas.microsoft.com/office/drawing/2010/main" val="0"/>
              </a:ext>
            </a:extLst>
          </a:blip>
          <a:srcRect t="-21202" b="-21202"/>
          <a:stretch>
            <a:fillRect/>
          </a:stretch>
        </p:blipFill>
        <p:spPr>
          <a:xfrm>
            <a:off x="116786" y="1600200"/>
            <a:ext cx="4379014" cy="4525963"/>
          </a:xfrm>
        </p:spPr>
      </p:pic>
      <p:sp>
        <p:nvSpPr>
          <p:cNvPr id="4" name="Content Placeholder 3"/>
          <p:cNvSpPr>
            <a:spLocks noGrp="1"/>
          </p:cNvSpPr>
          <p:nvPr>
            <p:ph sz="half" idx="2"/>
          </p:nvPr>
        </p:nvSpPr>
        <p:spPr/>
        <p:txBody>
          <a:bodyPr>
            <a:normAutofit fontScale="92500" lnSpcReduction="20000"/>
          </a:bodyPr>
          <a:lstStyle/>
          <a:p>
            <a:r>
              <a:rPr lang="en-US" dirty="0"/>
              <a:t>In case of an image, the sampling is done in 2 dimensional grids where at each of the grid locations, a sample value is analog. </a:t>
            </a:r>
          </a:p>
          <a:p>
            <a:r>
              <a:rPr lang="en-US" dirty="0"/>
              <a:t>If I want to represent a sample value in a digital computer, then this analog sample value cannot be represented. </a:t>
            </a:r>
          </a:p>
          <a:p>
            <a:r>
              <a:rPr lang="en-US" dirty="0"/>
              <a:t>So, we need quantization for this purpose. </a:t>
            </a:r>
          </a:p>
          <a:p>
            <a:endParaRPr lang="en-US" dirty="0"/>
          </a:p>
        </p:txBody>
      </p:sp>
    </p:spTree>
    <p:extLst>
      <p:ext uri="{BB962C8B-B14F-4D97-AF65-F5344CB8AC3E}">
        <p14:creationId xmlns:p14="http://schemas.microsoft.com/office/powerpoint/2010/main" val="389546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Staircase function</a:t>
            </a:r>
            <a:br>
              <a:rPr lang="en-US" dirty="0"/>
            </a:br>
            <a:r>
              <a:rPr lang="en-US" dirty="0"/>
              <a:t> </a:t>
            </a:r>
          </a:p>
        </p:txBody>
      </p:sp>
      <p:sp>
        <p:nvSpPr>
          <p:cNvPr id="3" name="Content Placeholder 2"/>
          <p:cNvSpPr>
            <a:spLocks noGrp="1"/>
          </p:cNvSpPr>
          <p:nvPr>
            <p:ph sz="half" idx="1"/>
          </p:nvPr>
        </p:nvSpPr>
        <p:spPr>
          <a:xfrm>
            <a:off x="457200" y="817558"/>
            <a:ext cx="4038600" cy="5752107"/>
          </a:xfrm>
        </p:spPr>
        <p:txBody>
          <a:bodyPr>
            <a:normAutofit lnSpcReduction="10000"/>
          </a:bodyPr>
          <a:lstStyle/>
          <a:p>
            <a:r>
              <a:rPr lang="en-US" dirty="0"/>
              <a:t>The quantization is a mapping which is generally a staircase function. </a:t>
            </a:r>
          </a:p>
          <a:p>
            <a:r>
              <a:rPr lang="en-US" dirty="0"/>
              <a:t>We define a set of decision or transition levels which is transition level </a:t>
            </a:r>
            <a:r>
              <a:rPr lang="en-US" dirty="0" err="1"/>
              <a:t>tk</a:t>
            </a:r>
            <a:r>
              <a:rPr lang="en-US" dirty="0"/>
              <a:t> where k varies from 1 to L plus 1. </a:t>
            </a:r>
          </a:p>
          <a:p>
            <a:r>
              <a:rPr lang="en-US" dirty="0"/>
              <a:t>And also defined a set of the reconstruction levels that is </a:t>
            </a:r>
            <a:r>
              <a:rPr lang="en-US" dirty="0" err="1"/>
              <a:t>rk</a:t>
            </a:r>
            <a:r>
              <a:rPr lang="en-US" dirty="0"/>
              <a:t>. </a:t>
            </a:r>
          </a:p>
          <a:p>
            <a:endParaRPr lang="en-US" dirty="0"/>
          </a:p>
          <a:p>
            <a:endParaRPr lang="en-US" dirty="0"/>
          </a:p>
        </p:txBody>
      </p:sp>
      <p:pic>
        <p:nvPicPr>
          <p:cNvPr id="5" name="Content Placeholder 4" descr="Screen Shot 2015-05-16 at 10.53.49 am.png"/>
          <p:cNvPicPr>
            <a:picLocks noGrp="1" noChangeAspect="1"/>
          </p:cNvPicPr>
          <p:nvPr>
            <p:ph sz="half" idx="2"/>
          </p:nvPr>
        </p:nvPicPr>
        <p:blipFill>
          <a:blip r:embed="rId2">
            <a:extLst>
              <a:ext uri="{28A0092B-C50C-407E-A947-70E740481C1C}">
                <a14:useLocalDpi xmlns:a14="http://schemas.microsoft.com/office/drawing/2010/main" val="0"/>
              </a:ext>
            </a:extLst>
          </a:blip>
          <a:srcRect t="-55268" b="-55268"/>
          <a:stretch>
            <a:fillRect/>
          </a:stretch>
        </p:blipFill>
        <p:spPr>
          <a:xfrm>
            <a:off x="4648199" y="1600200"/>
            <a:ext cx="4344343" cy="5257800"/>
          </a:xfrm>
        </p:spPr>
      </p:pic>
    </p:spTree>
    <p:extLst>
      <p:ext uri="{BB962C8B-B14F-4D97-AF65-F5344CB8AC3E}">
        <p14:creationId xmlns:p14="http://schemas.microsoft.com/office/powerpoint/2010/main" val="2318750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1143000"/>
          </a:xfrm>
        </p:spPr>
        <p:txBody>
          <a:bodyPr>
            <a:normAutofit fontScale="90000"/>
          </a:bodyPr>
          <a:lstStyle/>
          <a:p>
            <a:r>
              <a:rPr lang="en-US" dirty="0"/>
              <a:t>input output relationship of a quantizer</a:t>
            </a:r>
            <a:br>
              <a:rPr lang="en-US" dirty="0"/>
            </a:br>
            <a:endParaRPr lang="en-US" dirty="0"/>
          </a:p>
        </p:txBody>
      </p:sp>
      <p:sp>
        <p:nvSpPr>
          <p:cNvPr id="3" name="Content Placeholder 2"/>
          <p:cNvSpPr>
            <a:spLocks noGrp="1"/>
          </p:cNvSpPr>
          <p:nvPr>
            <p:ph sz="half" idx="1"/>
          </p:nvPr>
        </p:nvSpPr>
        <p:spPr>
          <a:xfrm>
            <a:off x="457200" y="1600200"/>
            <a:ext cx="4038600" cy="5100858"/>
          </a:xfrm>
        </p:spPr>
        <p:txBody>
          <a:bodyPr>
            <a:normAutofit fontScale="70000" lnSpcReduction="20000"/>
          </a:bodyPr>
          <a:lstStyle/>
          <a:p>
            <a:r>
              <a:rPr lang="en-US" dirty="0"/>
              <a:t>By input signal u, along the horizontal direction and along the vertical direction the output signal u prime which is the quantized signal. </a:t>
            </a:r>
          </a:p>
          <a:p>
            <a:r>
              <a:rPr lang="en-US" dirty="0"/>
              <a:t>If input signal u lies between the transition levels t1 and t2; then the reconstructed signal or the quantized signal will take a value r1. </a:t>
            </a:r>
          </a:p>
          <a:p>
            <a:r>
              <a:rPr lang="en-US" dirty="0"/>
              <a:t>If the input signal lies between t2 and t3, the reconstructed signal or the quantized signal will take a value r2. </a:t>
            </a:r>
          </a:p>
          <a:p>
            <a:r>
              <a:rPr lang="en-US" dirty="0"/>
              <a:t>Similarly, if the input signal lies between </a:t>
            </a:r>
            <a:r>
              <a:rPr lang="en-US" dirty="0" err="1"/>
              <a:t>tk</a:t>
            </a:r>
            <a:r>
              <a:rPr lang="en-US" dirty="0"/>
              <a:t> and </a:t>
            </a:r>
            <a:r>
              <a:rPr lang="en-US" dirty="0" err="1"/>
              <a:t>tk</a:t>
            </a:r>
            <a:r>
              <a:rPr lang="en-US" dirty="0"/>
              <a:t> plus 1, then the reconstructed signal will take the value of </a:t>
            </a:r>
            <a:r>
              <a:rPr lang="en-US" dirty="0" err="1"/>
              <a:t>rk</a:t>
            </a:r>
            <a:r>
              <a:rPr lang="en-US" dirty="0"/>
              <a:t> and so on. </a:t>
            </a:r>
          </a:p>
          <a:p>
            <a:endParaRPr lang="en-US" dirty="0"/>
          </a:p>
        </p:txBody>
      </p:sp>
      <p:pic>
        <p:nvPicPr>
          <p:cNvPr id="5" name="Content Placeholder 4" descr="Screen Shot 2015-05-16 at 10.59.50 am.png"/>
          <p:cNvPicPr>
            <a:picLocks noGrp="1" noChangeAspect="1"/>
          </p:cNvPicPr>
          <p:nvPr>
            <p:ph sz="half" idx="2"/>
          </p:nvPr>
        </p:nvPicPr>
        <p:blipFill>
          <a:blip r:embed="rId2">
            <a:extLst>
              <a:ext uri="{28A0092B-C50C-407E-A947-70E740481C1C}">
                <a14:useLocalDpi xmlns:a14="http://schemas.microsoft.com/office/drawing/2010/main" val="0"/>
              </a:ext>
            </a:extLst>
          </a:blip>
          <a:srcRect t="-17106" b="-17106"/>
          <a:stretch>
            <a:fillRect/>
          </a:stretch>
        </p:blipFill>
        <p:spPr>
          <a:xfrm>
            <a:off x="4572000" y="1417638"/>
            <a:ext cx="4495800" cy="4708525"/>
          </a:xfrm>
        </p:spPr>
      </p:pic>
      <p:sp>
        <p:nvSpPr>
          <p:cNvPr id="6" name="Rectangle 5"/>
          <p:cNvSpPr/>
          <p:nvPr/>
        </p:nvSpPr>
        <p:spPr>
          <a:xfrm>
            <a:off x="4495800" y="5541777"/>
            <a:ext cx="4572000" cy="1200328"/>
          </a:xfrm>
          <a:prstGeom prst="rect">
            <a:avLst/>
          </a:prstGeom>
        </p:spPr>
        <p:txBody>
          <a:bodyPr>
            <a:spAutoFit/>
          </a:bodyPr>
          <a:lstStyle/>
          <a:p>
            <a:r>
              <a:rPr lang="en-US" sz="2400" baseline="30000" dirty="0"/>
              <a:t>The input signal is analog in nature and</a:t>
            </a:r>
            <a:r>
              <a:rPr lang="en-US" sz="2400" dirty="0"/>
              <a:t> </a:t>
            </a:r>
            <a:r>
              <a:rPr lang="en-US" sz="2400" baseline="30000" dirty="0"/>
              <a:t>the output signal is discrete. So, the output signal can take only one of these discrete values, the output signal cannot take any arbitrary value.</a:t>
            </a:r>
          </a:p>
        </p:txBody>
      </p:sp>
    </p:spTree>
    <p:extLst>
      <p:ext uri="{BB962C8B-B14F-4D97-AF65-F5344CB8AC3E}">
        <p14:creationId xmlns:p14="http://schemas.microsoft.com/office/powerpoint/2010/main" val="2733168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Error in reconstruction </a:t>
            </a:r>
          </a:p>
        </p:txBody>
      </p:sp>
      <p:sp>
        <p:nvSpPr>
          <p:cNvPr id="6" name="Content Placeholder 5"/>
          <p:cNvSpPr>
            <a:spLocks noGrp="1"/>
          </p:cNvSpPr>
          <p:nvPr>
            <p:ph idx="1"/>
          </p:nvPr>
        </p:nvSpPr>
        <p:spPr/>
        <p:txBody>
          <a:bodyPr>
            <a:normAutofit fontScale="92500" lnSpcReduction="10000"/>
          </a:bodyPr>
          <a:lstStyle/>
          <a:p>
            <a:r>
              <a:rPr lang="en-US" dirty="0"/>
              <a:t>Ideally whatever the input signal is given, the output signal should be same as the input signal and that is necessary for a perfect reconstruction of the signal. </a:t>
            </a:r>
          </a:p>
          <a:p>
            <a:r>
              <a:rPr lang="en-US" dirty="0"/>
              <a:t>But we know that for quantization, your output signal is one of the discrete set of values which is not always the same as the input signal. </a:t>
            </a:r>
          </a:p>
          <a:p>
            <a:r>
              <a:rPr lang="en-US" dirty="0"/>
              <a:t>By staircase function, there is always some error in the output signal or in the quantized signal. </a:t>
            </a:r>
          </a:p>
          <a:p>
            <a:r>
              <a:rPr lang="en-US" dirty="0"/>
              <a:t>Lets see that what is the nature of this error. </a:t>
            </a:r>
          </a:p>
          <a:p>
            <a:endParaRPr lang="en-US" dirty="0"/>
          </a:p>
          <a:p>
            <a:endParaRPr lang="en-US" dirty="0"/>
          </a:p>
        </p:txBody>
      </p:sp>
    </p:spTree>
    <p:extLst>
      <p:ext uri="{BB962C8B-B14F-4D97-AF65-F5344CB8AC3E}">
        <p14:creationId xmlns:p14="http://schemas.microsoft.com/office/powerpoint/2010/main" val="206994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reconstruction </a:t>
            </a:r>
          </a:p>
        </p:txBody>
      </p:sp>
      <p:sp>
        <p:nvSpPr>
          <p:cNvPr id="3" name="Content Placeholder 2"/>
          <p:cNvSpPr>
            <a:spLocks noGrp="1"/>
          </p:cNvSpPr>
          <p:nvPr>
            <p:ph sz="half" idx="1"/>
          </p:nvPr>
        </p:nvSpPr>
        <p:spPr/>
        <p:txBody>
          <a:bodyPr>
            <a:normAutofit fontScale="92500" lnSpcReduction="10000"/>
          </a:bodyPr>
          <a:lstStyle/>
          <a:p>
            <a:r>
              <a:rPr lang="en-US" dirty="0"/>
              <a:t>The line inclined at 45 degree with the u axis crosses the staircase function; whatever is the signal value, it is the reconstructed value. </a:t>
            </a:r>
          </a:p>
          <a:p>
            <a:r>
              <a:rPr lang="en-US" dirty="0"/>
              <a:t>But in case of quantization, we take the discrete value which is between t1 and </a:t>
            </a:r>
            <a:r>
              <a:rPr lang="en-US" dirty="0" err="1"/>
              <a:t>tk</a:t>
            </a:r>
            <a:r>
              <a:rPr lang="en-US" dirty="0"/>
              <a:t> which the error introduced</a:t>
            </a:r>
          </a:p>
          <a:p>
            <a:endParaRPr lang="en-US" dirty="0"/>
          </a:p>
        </p:txBody>
      </p:sp>
      <p:pic>
        <p:nvPicPr>
          <p:cNvPr id="5" name="Content Placeholder 4" descr="Screen Shot 2015-05-16 at 11.09.12 am.png"/>
          <p:cNvPicPr>
            <a:picLocks noGrp="1" noChangeAspect="1"/>
          </p:cNvPicPr>
          <p:nvPr>
            <p:ph sz="half" idx="2"/>
          </p:nvPr>
        </p:nvPicPr>
        <p:blipFill>
          <a:blip r:embed="rId2">
            <a:extLst>
              <a:ext uri="{28A0092B-C50C-407E-A947-70E740481C1C}">
                <a14:useLocalDpi xmlns:a14="http://schemas.microsoft.com/office/drawing/2010/main" val="0"/>
              </a:ext>
            </a:extLst>
          </a:blip>
          <a:srcRect t="-20681" b="-20681"/>
          <a:stretch>
            <a:fillRect/>
          </a:stretch>
        </p:blipFill>
        <p:spPr>
          <a:xfrm>
            <a:off x="4648200" y="1197140"/>
            <a:ext cx="4495800" cy="4929024"/>
          </a:xfrm>
        </p:spPr>
      </p:pic>
    </p:spTree>
    <p:extLst>
      <p:ext uri="{BB962C8B-B14F-4D97-AF65-F5344CB8AC3E}">
        <p14:creationId xmlns:p14="http://schemas.microsoft.com/office/powerpoint/2010/main" val="2377965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quantized signal </a:t>
            </a:r>
          </a:p>
        </p:txBody>
      </p:sp>
      <p:sp>
        <p:nvSpPr>
          <p:cNvPr id="3" name="Content Placeholder 2"/>
          <p:cNvSpPr>
            <a:spLocks noGrp="1"/>
          </p:cNvSpPr>
          <p:nvPr>
            <p:ph sz="half" idx="1"/>
          </p:nvPr>
        </p:nvSpPr>
        <p:spPr/>
        <p:txBody>
          <a:bodyPr>
            <a:normAutofit fontScale="77500" lnSpcReduction="20000"/>
          </a:bodyPr>
          <a:lstStyle/>
          <a:p>
            <a:r>
              <a:rPr lang="en-US" dirty="0"/>
              <a:t>Only at these cross over points, the error in the quantized signal will be 0. At all other points, the error in the quantized signal will be a non-zero value. </a:t>
            </a:r>
          </a:p>
          <a:p>
            <a:r>
              <a:rPr lang="en-US" dirty="0"/>
              <a:t>By plotting this quantization error, between every transition levels. </a:t>
            </a:r>
          </a:p>
          <a:p>
            <a:pPr lvl="1"/>
            <a:r>
              <a:rPr lang="en-US" dirty="0"/>
              <a:t>t1 and t2 the error value continuously increases, </a:t>
            </a:r>
          </a:p>
          <a:p>
            <a:pPr lvl="1"/>
            <a:r>
              <a:rPr lang="en-US" dirty="0"/>
              <a:t>t2 and t3 the error continuously increases, </a:t>
            </a:r>
          </a:p>
          <a:p>
            <a:r>
              <a:rPr lang="en-US" dirty="0"/>
              <a:t>What  is the effect of this error on the reconstructed signal? </a:t>
            </a:r>
          </a:p>
          <a:p>
            <a:endParaRPr lang="en-US" dirty="0"/>
          </a:p>
        </p:txBody>
      </p:sp>
      <p:pic>
        <p:nvPicPr>
          <p:cNvPr id="5" name="Content Placeholder 4" descr="Screen Shot 2015-05-16 at 11.24.10 am.png"/>
          <p:cNvPicPr>
            <a:picLocks noGrp="1" noChangeAspect="1"/>
          </p:cNvPicPr>
          <p:nvPr>
            <p:ph sz="half" idx="2"/>
          </p:nvPr>
        </p:nvPicPr>
        <p:blipFill>
          <a:blip r:embed="rId2">
            <a:extLst>
              <a:ext uri="{28A0092B-C50C-407E-A947-70E740481C1C}">
                <a14:useLocalDpi xmlns:a14="http://schemas.microsoft.com/office/drawing/2010/main" val="0"/>
              </a:ext>
            </a:extLst>
          </a:blip>
          <a:srcRect t="-12152" b="-12152"/>
          <a:stretch>
            <a:fillRect/>
          </a:stretch>
        </p:blipFill>
        <p:spPr>
          <a:xfrm>
            <a:off x="4648200" y="934352"/>
            <a:ext cx="4495800" cy="5191811"/>
          </a:xfrm>
        </p:spPr>
      </p:pic>
    </p:spTree>
    <p:extLst>
      <p:ext uri="{BB962C8B-B14F-4D97-AF65-F5344CB8AC3E}">
        <p14:creationId xmlns:p14="http://schemas.microsoft.com/office/powerpoint/2010/main" val="1794303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error </a:t>
            </a:r>
          </a:p>
        </p:txBody>
      </p:sp>
      <p:sp>
        <p:nvSpPr>
          <p:cNvPr id="3" name="Content Placeholder 2"/>
          <p:cNvSpPr>
            <a:spLocks noGrp="1"/>
          </p:cNvSpPr>
          <p:nvPr>
            <p:ph sz="half" idx="1"/>
          </p:nvPr>
        </p:nvSpPr>
        <p:spPr/>
        <p:txBody>
          <a:bodyPr/>
          <a:lstStyle/>
          <a:p>
            <a:r>
              <a:rPr lang="en-US" dirty="0"/>
              <a:t>1 dimensional signal f (t) which is a function of t </a:t>
            </a:r>
          </a:p>
          <a:p>
            <a:r>
              <a:rPr lang="en-US" dirty="0"/>
              <a:t>Lets see the  effect of quantization on the reconstructed signal. </a:t>
            </a:r>
          </a:p>
          <a:p>
            <a:endParaRPr lang="en-US" dirty="0"/>
          </a:p>
        </p:txBody>
      </p:sp>
      <p:pic>
        <p:nvPicPr>
          <p:cNvPr id="5" name="Content Placeholder 4" descr="Screen Shot 2015-05-16 at 11.30.36 am.png"/>
          <p:cNvPicPr>
            <a:picLocks noGrp="1" noChangeAspect="1"/>
          </p:cNvPicPr>
          <p:nvPr>
            <p:ph sz="half" idx="2"/>
          </p:nvPr>
        </p:nvPicPr>
        <p:blipFill>
          <a:blip r:embed="rId2">
            <a:extLst>
              <a:ext uri="{28A0092B-C50C-407E-A947-70E740481C1C}">
                <a14:useLocalDpi xmlns:a14="http://schemas.microsoft.com/office/drawing/2010/main" val="0"/>
              </a:ext>
            </a:extLst>
          </a:blip>
          <a:srcRect t="-47197" b="-47197"/>
          <a:stretch>
            <a:fillRect/>
          </a:stretch>
        </p:blipFill>
        <p:spPr>
          <a:xfrm>
            <a:off x="4648200" y="686165"/>
            <a:ext cx="4495800" cy="5810503"/>
          </a:xfrm>
        </p:spPr>
      </p:pic>
    </p:spTree>
    <p:extLst>
      <p:ext uri="{BB962C8B-B14F-4D97-AF65-F5344CB8AC3E}">
        <p14:creationId xmlns:p14="http://schemas.microsoft.com/office/powerpoint/2010/main" val="2433607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 of error </a:t>
            </a:r>
          </a:p>
        </p:txBody>
      </p:sp>
      <p:sp>
        <p:nvSpPr>
          <p:cNvPr id="3" name="Content Placeholder 2"/>
          <p:cNvSpPr>
            <a:spLocks noGrp="1"/>
          </p:cNvSpPr>
          <p:nvPr>
            <p:ph sz="half" idx="1"/>
          </p:nvPr>
        </p:nvSpPr>
        <p:spPr/>
        <p:txBody>
          <a:bodyPr>
            <a:normAutofit/>
          </a:bodyPr>
          <a:lstStyle/>
          <a:p>
            <a:r>
              <a:rPr lang="en-US" dirty="0"/>
              <a:t>signal is plotted in the vertical direction so that we can see the transition levels </a:t>
            </a:r>
          </a:p>
          <a:p>
            <a:r>
              <a:rPr lang="en-US" dirty="0"/>
              <a:t>If the input signal lies between the transition levels </a:t>
            </a:r>
            <a:r>
              <a:rPr lang="en-US" dirty="0" err="1"/>
              <a:t>tk</a:t>
            </a:r>
            <a:r>
              <a:rPr lang="en-US" dirty="0"/>
              <a:t> minus 1 and </a:t>
            </a:r>
            <a:r>
              <a:rPr lang="en-US" dirty="0" err="1"/>
              <a:t>tk</a:t>
            </a:r>
            <a:r>
              <a:rPr lang="en-US" dirty="0"/>
              <a:t>; the corresponding reconstructed signal will be </a:t>
            </a:r>
            <a:r>
              <a:rPr lang="en-US" dirty="0" err="1"/>
              <a:t>rk</a:t>
            </a:r>
            <a:r>
              <a:rPr lang="en-US" dirty="0"/>
              <a:t> minus 1. </a:t>
            </a:r>
          </a:p>
        </p:txBody>
      </p:sp>
      <p:pic>
        <p:nvPicPr>
          <p:cNvPr id="5" name="Content Placeholder 4" descr="Screen Shot 2015-05-16 at 11.32.37 am.png"/>
          <p:cNvPicPr>
            <a:picLocks noGrp="1" noChangeAspect="1"/>
          </p:cNvPicPr>
          <p:nvPr>
            <p:ph sz="half" idx="2"/>
          </p:nvPr>
        </p:nvPicPr>
        <p:blipFill>
          <a:blip r:embed="rId2">
            <a:extLst>
              <a:ext uri="{28A0092B-C50C-407E-A947-70E740481C1C}">
                <a14:useLocalDpi xmlns:a14="http://schemas.microsoft.com/office/drawing/2010/main" val="0"/>
              </a:ext>
            </a:extLst>
          </a:blip>
          <a:srcRect t="-16457" b="-16457"/>
          <a:stretch>
            <a:fillRect/>
          </a:stretch>
        </p:blipFill>
        <p:spPr>
          <a:xfrm>
            <a:off x="4648200" y="1036548"/>
            <a:ext cx="4495800" cy="5089616"/>
          </a:xfrm>
        </p:spPr>
      </p:pic>
    </p:spTree>
    <p:extLst>
      <p:ext uri="{BB962C8B-B14F-4D97-AF65-F5344CB8AC3E}">
        <p14:creationId xmlns:p14="http://schemas.microsoft.com/office/powerpoint/2010/main" val="3162870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Quantization error </a:t>
            </a:r>
            <a:br>
              <a:rPr lang="en-US" dirty="0"/>
            </a:br>
            <a:r>
              <a:rPr lang="en-US" dirty="0"/>
              <a:t>or quantization noise </a:t>
            </a:r>
          </a:p>
        </p:txBody>
      </p:sp>
      <p:sp>
        <p:nvSpPr>
          <p:cNvPr id="3" name="Content Placeholder 2"/>
          <p:cNvSpPr>
            <a:spLocks noGrp="1"/>
          </p:cNvSpPr>
          <p:nvPr>
            <p:ph sz="half" idx="1"/>
          </p:nvPr>
        </p:nvSpPr>
        <p:spPr>
          <a:xfrm>
            <a:off x="457200" y="1600200"/>
            <a:ext cx="4038600" cy="5086259"/>
          </a:xfrm>
        </p:spPr>
        <p:txBody>
          <a:bodyPr>
            <a:normAutofit fontScale="70000" lnSpcReduction="20000"/>
          </a:bodyPr>
          <a:lstStyle/>
          <a:p>
            <a:r>
              <a:rPr lang="en-US" dirty="0"/>
              <a:t>To have a clear figure, you find that in this, the green curve is the original input signal and the red staircase lines, staircase functions, quantized signal or f at f prime t. </a:t>
            </a:r>
          </a:p>
          <a:p>
            <a:r>
              <a:rPr lang="en-US" dirty="0"/>
              <a:t>we can not get the original signal from the quantized signal because within the region, the signal can have any arbitrary value and the details of that are lost in the quantized output. </a:t>
            </a:r>
          </a:p>
          <a:p>
            <a:r>
              <a:rPr lang="en-US" dirty="0"/>
              <a:t>The quantization error can be reduced if the </a:t>
            </a:r>
            <a:r>
              <a:rPr lang="en-US" dirty="0" err="1"/>
              <a:t>quantizer</a:t>
            </a:r>
            <a:r>
              <a:rPr lang="en-US" dirty="0"/>
              <a:t> step size that is the transition intervals say </a:t>
            </a:r>
            <a:r>
              <a:rPr lang="en-US" dirty="0" err="1"/>
              <a:t>tk</a:t>
            </a:r>
            <a:r>
              <a:rPr lang="en-US" dirty="0"/>
              <a:t> to </a:t>
            </a:r>
            <a:r>
              <a:rPr lang="en-US" dirty="0" err="1"/>
              <a:t>tk</a:t>
            </a:r>
            <a:r>
              <a:rPr lang="en-US" dirty="0"/>
              <a:t> plus 1 reduces; similarly, the reconstruction step size </a:t>
            </a:r>
            <a:r>
              <a:rPr lang="en-US" dirty="0" err="1"/>
              <a:t>rk</a:t>
            </a:r>
            <a:r>
              <a:rPr lang="en-US" dirty="0"/>
              <a:t> to </a:t>
            </a:r>
            <a:r>
              <a:rPr lang="en-US" dirty="0" err="1"/>
              <a:t>rk</a:t>
            </a:r>
            <a:r>
              <a:rPr lang="en-US" dirty="0"/>
              <a:t> plus 1 that interval is also reduced. </a:t>
            </a:r>
          </a:p>
          <a:p>
            <a:endParaRPr lang="en-US" dirty="0"/>
          </a:p>
          <a:p>
            <a:endParaRPr lang="en-US" dirty="0"/>
          </a:p>
        </p:txBody>
      </p:sp>
      <p:pic>
        <p:nvPicPr>
          <p:cNvPr id="5" name="Content Placeholder 4" descr="Screen Shot 2015-05-16 at 11.39.11 am.png"/>
          <p:cNvPicPr>
            <a:picLocks noGrp="1" noChangeAspect="1"/>
          </p:cNvPicPr>
          <p:nvPr>
            <p:ph sz="half" idx="2"/>
          </p:nvPr>
        </p:nvPicPr>
        <p:blipFill>
          <a:blip r:embed="rId2">
            <a:extLst>
              <a:ext uri="{28A0092B-C50C-407E-A947-70E740481C1C}">
                <a14:useLocalDpi xmlns:a14="http://schemas.microsoft.com/office/drawing/2010/main" val="0"/>
              </a:ext>
            </a:extLst>
          </a:blip>
          <a:srcRect t="-40126" b="-40126"/>
          <a:stretch>
            <a:fillRect/>
          </a:stretch>
        </p:blipFill>
        <p:spPr/>
      </p:pic>
    </p:spTree>
    <p:extLst>
      <p:ext uri="{BB962C8B-B14F-4D97-AF65-F5344CB8AC3E}">
        <p14:creationId xmlns:p14="http://schemas.microsoft.com/office/powerpoint/2010/main" val="1539782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 Lloyd-Max </a:t>
            </a:r>
            <a:r>
              <a:rPr lang="en-US" dirty="0" err="1"/>
              <a:t>quantizer</a:t>
            </a:r>
            <a:br>
              <a:rPr lang="en-US" dirty="0"/>
            </a:br>
            <a:endParaRPr lang="en-US" dirty="0"/>
          </a:p>
        </p:txBody>
      </p:sp>
      <p:sp>
        <p:nvSpPr>
          <p:cNvPr id="6" name="Content Placeholder 5"/>
          <p:cNvSpPr>
            <a:spLocks noGrp="1"/>
          </p:cNvSpPr>
          <p:nvPr>
            <p:ph idx="1"/>
          </p:nvPr>
        </p:nvSpPr>
        <p:spPr/>
        <p:txBody>
          <a:bodyPr/>
          <a:lstStyle/>
          <a:p>
            <a:r>
              <a:rPr lang="en-US" dirty="0"/>
              <a:t>For the </a:t>
            </a:r>
            <a:r>
              <a:rPr lang="en-US" dirty="0" err="1"/>
              <a:t>quantizer</a:t>
            </a:r>
            <a:r>
              <a:rPr lang="en-US" dirty="0"/>
              <a:t> designer  it will be to minimize this quantization error.</a:t>
            </a:r>
          </a:p>
          <a:p>
            <a:r>
              <a:rPr lang="en-US" dirty="0"/>
              <a:t> So we have to have an optimum </a:t>
            </a:r>
            <a:r>
              <a:rPr lang="en-US" dirty="0" err="1"/>
              <a:t>quantizer</a:t>
            </a:r>
            <a:r>
              <a:rPr lang="en-US" dirty="0"/>
              <a:t> and this optimum mean square error </a:t>
            </a:r>
            <a:r>
              <a:rPr lang="en-US" dirty="0" err="1"/>
              <a:t>quantizer</a:t>
            </a:r>
            <a:r>
              <a:rPr lang="en-US" dirty="0"/>
              <a:t> known as Lloyd-Max </a:t>
            </a:r>
            <a:r>
              <a:rPr lang="en-US" dirty="0" err="1"/>
              <a:t>quantizer</a:t>
            </a:r>
            <a:endParaRPr lang="en-US" dirty="0"/>
          </a:p>
          <a:p>
            <a:r>
              <a:rPr lang="en-US" dirty="0"/>
              <a:t>Which is to minimizes the mean square error for a given number of quantization levels </a:t>
            </a:r>
          </a:p>
          <a:p>
            <a:endParaRPr lang="en-US" dirty="0"/>
          </a:p>
          <a:p>
            <a:endParaRPr lang="en-US" dirty="0"/>
          </a:p>
        </p:txBody>
      </p:sp>
    </p:spTree>
    <p:extLst>
      <p:ext uri="{BB962C8B-B14F-4D97-AF65-F5344CB8AC3E}">
        <p14:creationId xmlns:p14="http://schemas.microsoft.com/office/powerpoint/2010/main" val="128172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lecture </a:t>
            </a:r>
          </a:p>
        </p:txBody>
      </p:sp>
      <p:sp>
        <p:nvSpPr>
          <p:cNvPr id="3" name="Content Placeholder 2"/>
          <p:cNvSpPr>
            <a:spLocks noGrp="1"/>
          </p:cNvSpPr>
          <p:nvPr>
            <p:ph idx="1"/>
          </p:nvPr>
        </p:nvSpPr>
        <p:spPr/>
        <p:txBody>
          <a:bodyPr>
            <a:normAutofit fontScale="92500" lnSpcReduction="20000"/>
          </a:bodyPr>
          <a:lstStyle/>
          <a:p>
            <a:endParaRPr lang="en-US" dirty="0"/>
          </a:p>
          <a:p>
            <a:r>
              <a:rPr lang="en-US" dirty="0"/>
              <a:t>Frequency spectrum of an image </a:t>
            </a:r>
          </a:p>
          <a:p>
            <a:r>
              <a:rPr lang="en-US" dirty="0"/>
              <a:t>Explain the sampling of the 2 dimension image </a:t>
            </a:r>
          </a:p>
          <a:p>
            <a:r>
              <a:rPr lang="en-US" dirty="0"/>
              <a:t>The second stage of the digitization process. </a:t>
            </a:r>
          </a:p>
          <a:p>
            <a:r>
              <a:rPr lang="en-US" dirty="0"/>
              <a:t>In the first sampling and in the second quantization of each of the samples. </a:t>
            </a:r>
          </a:p>
          <a:p>
            <a:r>
              <a:rPr lang="en-US" dirty="0"/>
              <a:t>Optimum mean square error or Lloyd-max </a:t>
            </a:r>
            <a:r>
              <a:rPr lang="en-US" dirty="0" err="1"/>
              <a:t>quantizer</a:t>
            </a:r>
            <a:r>
              <a:rPr lang="en-US" dirty="0"/>
              <a:t>. </a:t>
            </a:r>
          </a:p>
          <a:p>
            <a:r>
              <a:rPr lang="en-US" dirty="0"/>
              <a:t>Designing of an optimum </a:t>
            </a:r>
            <a:r>
              <a:rPr lang="en-US" dirty="0" err="1"/>
              <a:t>quantizer</a:t>
            </a:r>
            <a:r>
              <a:rPr lang="en-US" dirty="0"/>
              <a:t> with the given signal probability density function. </a:t>
            </a:r>
          </a:p>
          <a:p>
            <a:endParaRPr lang="en-US" dirty="0"/>
          </a:p>
          <a:p>
            <a:endParaRPr lang="en-US" dirty="0"/>
          </a:p>
        </p:txBody>
      </p:sp>
      <p:sp>
        <p:nvSpPr>
          <p:cNvPr id="4" name="TextBox 3"/>
          <p:cNvSpPr txBox="1"/>
          <p:nvPr/>
        </p:nvSpPr>
        <p:spPr>
          <a:xfrm>
            <a:off x="4106333" y="210255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963387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Lloyd-Max </a:t>
            </a:r>
            <a:r>
              <a:rPr lang="en-US" dirty="0" err="1"/>
              <a:t>quantizer</a:t>
            </a:r>
            <a:endParaRPr lang="en-US" dirty="0"/>
          </a:p>
        </p:txBody>
      </p:sp>
      <p:sp>
        <p:nvSpPr>
          <p:cNvPr id="6" name="Content Placeholder 5"/>
          <p:cNvSpPr>
            <a:spLocks noGrp="1"/>
          </p:cNvSpPr>
          <p:nvPr>
            <p:ph idx="1"/>
          </p:nvPr>
        </p:nvSpPr>
        <p:spPr/>
        <p:txBody>
          <a:bodyPr/>
          <a:lstStyle/>
          <a:p>
            <a:r>
              <a:rPr lang="en-US" dirty="0"/>
              <a:t>Assume that u be a real scalar random variable with a continuous probability density function </a:t>
            </a:r>
            <a:r>
              <a:rPr lang="en-US" dirty="0" err="1"/>
              <a:t>pu</a:t>
            </a:r>
            <a:r>
              <a:rPr lang="en-US" dirty="0"/>
              <a:t> of u </a:t>
            </a:r>
          </a:p>
          <a:p>
            <a:r>
              <a:rPr lang="en-US" dirty="0"/>
              <a:t>and it is desired to find the decision levels </a:t>
            </a:r>
            <a:r>
              <a:rPr lang="en-US" dirty="0" err="1"/>
              <a:t>tk</a:t>
            </a:r>
            <a:r>
              <a:rPr lang="en-US" dirty="0"/>
              <a:t> and the reconstruction levels </a:t>
            </a:r>
            <a:r>
              <a:rPr lang="en-US" dirty="0" err="1"/>
              <a:t>rk</a:t>
            </a:r>
            <a:r>
              <a:rPr lang="en-US" dirty="0"/>
              <a:t> for  L level </a:t>
            </a:r>
            <a:r>
              <a:rPr lang="en-US" dirty="0" err="1"/>
              <a:t>quantizer</a:t>
            </a:r>
            <a:r>
              <a:rPr lang="en-US" dirty="0"/>
              <a:t> which is to minimize the quantization noise or quantization error. </a:t>
            </a:r>
          </a:p>
          <a:p>
            <a:endParaRPr lang="en-US" dirty="0"/>
          </a:p>
        </p:txBody>
      </p:sp>
      <p:pic>
        <p:nvPicPr>
          <p:cNvPr id="9" name="Picture 8" descr="Screen Shot 2015-05-16 at 11.51.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3366" y="2674752"/>
            <a:ext cx="774700" cy="431800"/>
          </a:xfrm>
          <a:prstGeom prst="rect">
            <a:avLst/>
          </a:prstGeom>
        </p:spPr>
      </p:pic>
    </p:spTree>
    <p:extLst>
      <p:ext uri="{BB962C8B-B14F-4D97-AF65-F5344CB8AC3E}">
        <p14:creationId xmlns:p14="http://schemas.microsoft.com/office/powerpoint/2010/main" val="1176799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 error </a:t>
            </a:r>
          </a:p>
        </p:txBody>
      </p:sp>
      <p:sp>
        <p:nvSpPr>
          <p:cNvPr id="3" name="Content Placeholder 2"/>
          <p:cNvSpPr>
            <a:spLocks noGrp="1"/>
          </p:cNvSpPr>
          <p:nvPr>
            <p:ph sz="half" idx="1"/>
          </p:nvPr>
        </p:nvSpPr>
        <p:spPr/>
        <p:txBody>
          <a:bodyPr>
            <a:normAutofit fontScale="77500" lnSpcReduction="20000"/>
          </a:bodyPr>
          <a:lstStyle/>
          <a:p>
            <a:r>
              <a:rPr lang="en-US" dirty="0"/>
              <a:t>You remember that u is the input signal and u prime is the quantized signal. </a:t>
            </a:r>
          </a:p>
          <a:p>
            <a:r>
              <a:rPr lang="en-US" dirty="0"/>
              <a:t>So, the error of reconstruction is the input signal minus the reconstructed signal. </a:t>
            </a:r>
          </a:p>
          <a:p>
            <a:r>
              <a:rPr lang="en-US" dirty="0"/>
              <a:t>The mean square error is given by the expected  value of u minus u prime square and this value is</a:t>
            </a:r>
          </a:p>
          <a:p>
            <a:r>
              <a:rPr lang="en-US" dirty="0"/>
              <a:t>Integrate from t1 to </a:t>
            </a:r>
            <a:r>
              <a:rPr lang="en-US" dirty="0" err="1"/>
              <a:t>tL</a:t>
            </a:r>
            <a:r>
              <a:rPr lang="en-US" dirty="0"/>
              <a:t> plus 1  u minus u Prime Square multiplied by the </a:t>
            </a:r>
            <a:r>
              <a:rPr lang="en-US" b="1" dirty="0"/>
              <a:t>probability density </a:t>
            </a:r>
            <a:r>
              <a:rPr lang="en-US" dirty="0"/>
              <a:t>function of (u) du</a:t>
            </a:r>
          </a:p>
          <a:p>
            <a:endParaRPr lang="en-US" dirty="0"/>
          </a:p>
          <a:p>
            <a:endParaRPr lang="en-US" dirty="0"/>
          </a:p>
        </p:txBody>
      </p:sp>
      <p:pic>
        <p:nvPicPr>
          <p:cNvPr id="7" name="Content Placeholder 6" descr="Screen Shot 2015-05-16 at 12.00.39 pm.png"/>
          <p:cNvPicPr>
            <a:picLocks noGrp="1" noChangeAspect="1"/>
          </p:cNvPicPr>
          <p:nvPr>
            <p:ph sz="half" idx="2"/>
          </p:nvPr>
        </p:nvPicPr>
        <p:blipFill>
          <a:blip r:embed="rId2">
            <a:extLst>
              <a:ext uri="{28A0092B-C50C-407E-A947-70E740481C1C}">
                <a14:useLocalDpi xmlns:a14="http://schemas.microsoft.com/office/drawing/2010/main" val="0"/>
              </a:ext>
            </a:extLst>
          </a:blip>
          <a:srcRect t="-175096" b="-175096"/>
          <a:stretch>
            <a:fillRect/>
          </a:stretch>
        </p:blipFill>
        <p:spPr>
          <a:xfrm>
            <a:off x="4648200" y="1600200"/>
            <a:ext cx="4495800" cy="4525963"/>
          </a:xfrm>
        </p:spPr>
      </p:pic>
    </p:spTree>
    <p:extLst>
      <p:ext uri="{BB962C8B-B14F-4D97-AF65-F5344CB8AC3E}">
        <p14:creationId xmlns:p14="http://schemas.microsoft.com/office/powerpoint/2010/main" val="4193617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 error </a:t>
            </a:r>
          </a:p>
        </p:txBody>
      </p:sp>
      <p:sp>
        <p:nvSpPr>
          <p:cNvPr id="3" name="Content Placeholder 2"/>
          <p:cNvSpPr>
            <a:spLocks noGrp="1"/>
          </p:cNvSpPr>
          <p:nvPr>
            <p:ph sz="half" idx="1"/>
          </p:nvPr>
        </p:nvSpPr>
        <p:spPr/>
        <p:txBody>
          <a:bodyPr>
            <a:normAutofit fontScale="92500" lnSpcReduction="10000"/>
          </a:bodyPr>
          <a:lstStyle/>
          <a:p>
            <a:r>
              <a:rPr lang="en-US" dirty="0"/>
              <a:t>u minus </a:t>
            </a:r>
            <a:r>
              <a:rPr lang="en-US" dirty="0" err="1"/>
              <a:t>ri</a:t>
            </a:r>
            <a:r>
              <a:rPr lang="en-US" dirty="0"/>
              <a:t> square where  </a:t>
            </a:r>
            <a:r>
              <a:rPr lang="en-US" dirty="0" err="1"/>
              <a:t>ri</a:t>
            </a:r>
            <a:r>
              <a:rPr lang="en-US" dirty="0"/>
              <a:t> is the reconstruction level or the reconstructed signal in the interval </a:t>
            </a:r>
            <a:r>
              <a:rPr lang="en-US" dirty="0" err="1"/>
              <a:t>ti</a:t>
            </a:r>
            <a:r>
              <a:rPr lang="en-US" dirty="0"/>
              <a:t> to </a:t>
            </a:r>
            <a:r>
              <a:rPr lang="en-US" dirty="0" err="1"/>
              <a:t>ti</a:t>
            </a:r>
            <a:r>
              <a:rPr lang="en-US" dirty="0"/>
              <a:t> plus 1. </a:t>
            </a:r>
          </a:p>
          <a:p>
            <a:r>
              <a:rPr lang="en-US" dirty="0"/>
              <a:t>This shows the square error of the reconstructed signal and the purpose of designing the </a:t>
            </a:r>
            <a:r>
              <a:rPr lang="en-US" dirty="0" err="1"/>
              <a:t>quantizer</a:t>
            </a:r>
            <a:r>
              <a:rPr lang="en-US" dirty="0"/>
              <a:t> will be to minimize this error value. </a:t>
            </a:r>
          </a:p>
          <a:p>
            <a:endParaRPr lang="en-US" dirty="0"/>
          </a:p>
        </p:txBody>
      </p:sp>
      <p:pic>
        <p:nvPicPr>
          <p:cNvPr id="5" name="Content Placeholder 4" descr="Screen Shot 2015-05-16 at 12.01.13 pm.png"/>
          <p:cNvPicPr>
            <a:picLocks noGrp="1" noChangeAspect="1"/>
          </p:cNvPicPr>
          <p:nvPr>
            <p:ph sz="half" idx="2"/>
          </p:nvPr>
        </p:nvPicPr>
        <p:blipFill>
          <a:blip r:embed="rId2">
            <a:extLst>
              <a:ext uri="{28A0092B-C50C-407E-A947-70E740481C1C}">
                <a14:useLocalDpi xmlns:a14="http://schemas.microsoft.com/office/drawing/2010/main" val="0"/>
              </a:ext>
            </a:extLst>
          </a:blip>
          <a:srcRect t="-122412" b="-122412"/>
          <a:stretch>
            <a:fillRect/>
          </a:stretch>
        </p:blipFill>
        <p:spPr/>
      </p:pic>
      <p:sp>
        <p:nvSpPr>
          <p:cNvPr id="6" name="TextBox 5"/>
          <p:cNvSpPr txBox="1"/>
          <p:nvPr/>
        </p:nvSpPr>
        <p:spPr>
          <a:xfrm>
            <a:off x="5766304" y="3396100"/>
            <a:ext cx="481743" cy="307777"/>
          </a:xfrm>
          <a:prstGeom prst="rect">
            <a:avLst/>
          </a:prstGeom>
          <a:noFill/>
        </p:spPr>
        <p:txBody>
          <a:bodyPr wrap="square" rtlCol="0">
            <a:spAutoFit/>
          </a:bodyPr>
          <a:lstStyle/>
          <a:p>
            <a:r>
              <a:rPr lang="en-US" sz="1400" dirty="0">
                <a:solidFill>
                  <a:schemeClr val="bg1">
                    <a:lumMod val="85000"/>
                  </a:schemeClr>
                </a:solidFill>
              </a:rPr>
              <a:t>I+1</a:t>
            </a:r>
          </a:p>
        </p:txBody>
      </p:sp>
    </p:spTree>
    <p:extLst>
      <p:ext uri="{BB962C8B-B14F-4D97-AF65-F5344CB8AC3E}">
        <p14:creationId xmlns:p14="http://schemas.microsoft.com/office/powerpoint/2010/main" val="38090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Minimization problem </a:t>
            </a:r>
          </a:p>
        </p:txBody>
      </p:sp>
      <p:sp>
        <p:nvSpPr>
          <p:cNvPr id="6" name="Content Placeholder 5"/>
          <p:cNvSpPr>
            <a:spLocks noGrp="1"/>
          </p:cNvSpPr>
          <p:nvPr>
            <p:ph idx="1"/>
          </p:nvPr>
        </p:nvSpPr>
        <p:spPr/>
        <p:txBody>
          <a:bodyPr/>
          <a:lstStyle/>
          <a:p>
            <a:r>
              <a:rPr lang="en-US" dirty="0"/>
              <a:t>In Mathematics when there is the minimization problem, we need to differentiate the error function, the error value with </a:t>
            </a:r>
            <a:r>
              <a:rPr lang="en-US" dirty="0" err="1"/>
              <a:t>tk</a:t>
            </a:r>
            <a:r>
              <a:rPr lang="en-US" dirty="0"/>
              <a:t> and with </a:t>
            </a:r>
            <a:r>
              <a:rPr lang="en-US" dirty="0" err="1"/>
              <a:t>rk</a:t>
            </a:r>
            <a:r>
              <a:rPr lang="en-US" dirty="0"/>
              <a:t> and equating those equations to 0. </a:t>
            </a:r>
          </a:p>
          <a:p>
            <a:endParaRPr lang="en-US" dirty="0"/>
          </a:p>
        </p:txBody>
      </p:sp>
    </p:spTree>
    <p:extLst>
      <p:ext uri="{BB962C8B-B14F-4D97-AF65-F5344CB8AC3E}">
        <p14:creationId xmlns:p14="http://schemas.microsoft.com/office/powerpoint/2010/main" val="192126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Differentiate the error value </a:t>
            </a:r>
            <a:br>
              <a:rPr lang="en-US" dirty="0"/>
            </a:br>
            <a:endParaRPr lang="en-US" dirty="0"/>
          </a:p>
        </p:txBody>
      </p:sp>
      <p:sp>
        <p:nvSpPr>
          <p:cNvPr id="5" name="Content Placeholder 4"/>
          <p:cNvSpPr>
            <a:spLocks noGrp="1"/>
          </p:cNvSpPr>
          <p:nvPr>
            <p:ph sz="half" idx="1"/>
          </p:nvPr>
        </p:nvSpPr>
        <p:spPr/>
        <p:txBody>
          <a:bodyPr>
            <a:normAutofit fontScale="77500" lnSpcReduction="20000"/>
          </a:bodyPr>
          <a:lstStyle/>
          <a:p>
            <a:r>
              <a:rPr lang="en-US" dirty="0"/>
              <a:t>To differentiate the error value </a:t>
            </a:r>
          </a:p>
          <a:p>
            <a:r>
              <a:rPr lang="en-US" dirty="0"/>
              <a:t>We get is zeta is the error value del zeta del </a:t>
            </a:r>
            <a:r>
              <a:rPr lang="en-US" dirty="0" err="1"/>
              <a:t>tk</a:t>
            </a:r>
            <a:r>
              <a:rPr lang="en-US" dirty="0"/>
              <a:t> is same as </a:t>
            </a:r>
            <a:r>
              <a:rPr lang="en-US" dirty="0" err="1"/>
              <a:t>tk</a:t>
            </a:r>
            <a:r>
              <a:rPr lang="en-US" dirty="0"/>
              <a:t> minus </a:t>
            </a:r>
            <a:r>
              <a:rPr lang="en-US" dirty="0" err="1"/>
              <a:t>rk</a:t>
            </a:r>
            <a:r>
              <a:rPr lang="en-US" dirty="0"/>
              <a:t> minus 1 square </a:t>
            </a:r>
            <a:r>
              <a:rPr lang="en-US" dirty="0" err="1"/>
              <a:t>pu</a:t>
            </a:r>
            <a:r>
              <a:rPr lang="en-US" dirty="0"/>
              <a:t> </a:t>
            </a:r>
            <a:r>
              <a:rPr lang="en-US" dirty="0" err="1"/>
              <a:t>tk</a:t>
            </a:r>
            <a:r>
              <a:rPr lang="en-US" dirty="0"/>
              <a:t> minus </a:t>
            </a:r>
            <a:r>
              <a:rPr lang="en-US" dirty="0" err="1"/>
              <a:t>tk</a:t>
            </a:r>
            <a:r>
              <a:rPr lang="en-US" dirty="0"/>
              <a:t> minus </a:t>
            </a:r>
            <a:r>
              <a:rPr lang="en-US" dirty="0" err="1"/>
              <a:t>rk</a:t>
            </a:r>
            <a:r>
              <a:rPr lang="en-US" dirty="0"/>
              <a:t> square </a:t>
            </a:r>
            <a:r>
              <a:rPr lang="en-US" dirty="0" err="1"/>
              <a:t>pu</a:t>
            </a:r>
            <a:r>
              <a:rPr lang="en-US" dirty="0"/>
              <a:t> </a:t>
            </a:r>
            <a:r>
              <a:rPr lang="en-US" dirty="0" err="1"/>
              <a:t>tk</a:t>
            </a:r>
            <a:r>
              <a:rPr lang="en-US" dirty="0"/>
              <a:t> and these has to be equated to 0. </a:t>
            </a:r>
          </a:p>
          <a:p>
            <a:r>
              <a:rPr lang="en-US" dirty="0"/>
              <a:t>Similarly, the second equation - del zeta del </a:t>
            </a:r>
            <a:r>
              <a:rPr lang="en-US" dirty="0" err="1"/>
              <a:t>rk</a:t>
            </a:r>
            <a:r>
              <a:rPr lang="en-US" dirty="0"/>
              <a:t> will be same as twice into integral u minus </a:t>
            </a:r>
            <a:r>
              <a:rPr lang="en-US" dirty="0" err="1"/>
              <a:t>rk</a:t>
            </a:r>
            <a:r>
              <a:rPr lang="en-US" dirty="0"/>
              <a:t> </a:t>
            </a:r>
            <a:r>
              <a:rPr lang="en-US" dirty="0" err="1"/>
              <a:t>pu</a:t>
            </a:r>
            <a:r>
              <a:rPr lang="en-US" dirty="0"/>
              <a:t>(u) du equal to 0 where the integration has to be taken from </a:t>
            </a:r>
            <a:r>
              <a:rPr lang="en-US" dirty="0" err="1"/>
              <a:t>tk</a:t>
            </a:r>
            <a:r>
              <a:rPr lang="en-US" dirty="0"/>
              <a:t> to </a:t>
            </a:r>
            <a:r>
              <a:rPr lang="en-US" dirty="0" err="1"/>
              <a:t>tk</a:t>
            </a:r>
            <a:r>
              <a:rPr lang="en-US" dirty="0"/>
              <a:t> plus 1. </a:t>
            </a:r>
          </a:p>
          <a:p>
            <a:endParaRPr lang="en-US" dirty="0"/>
          </a:p>
          <a:p>
            <a:endParaRPr lang="en-US" dirty="0"/>
          </a:p>
        </p:txBody>
      </p:sp>
      <p:pic>
        <p:nvPicPr>
          <p:cNvPr id="7" name="Content Placeholder 6" descr="Screen Shot 2015-05-16 at 12.13.37 pm.png"/>
          <p:cNvPicPr>
            <a:picLocks noGrp="1" noChangeAspect="1"/>
          </p:cNvPicPr>
          <p:nvPr>
            <p:ph sz="half" idx="2"/>
          </p:nvPr>
        </p:nvPicPr>
        <p:blipFill>
          <a:blip r:embed="rId2">
            <a:extLst>
              <a:ext uri="{28A0092B-C50C-407E-A947-70E740481C1C}">
                <a14:useLocalDpi xmlns:a14="http://schemas.microsoft.com/office/drawing/2010/main" val="0"/>
              </a:ext>
            </a:extLst>
          </a:blip>
          <a:srcRect t="-91790" b="-91790"/>
          <a:stretch>
            <a:fillRect/>
          </a:stretch>
        </p:blipFill>
        <p:spPr>
          <a:xfrm>
            <a:off x="4648200" y="934352"/>
            <a:ext cx="4495800" cy="5191811"/>
          </a:xfrm>
        </p:spPr>
      </p:pic>
    </p:spTree>
    <p:extLst>
      <p:ext uri="{BB962C8B-B14F-4D97-AF65-F5344CB8AC3E}">
        <p14:creationId xmlns:p14="http://schemas.microsoft.com/office/powerpoint/2010/main" val="404976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0" y="1600200"/>
            <a:ext cx="4175109" cy="4525963"/>
          </a:xfrm>
        </p:spPr>
        <p:txBody>
          <a:bodyPr>
            <a:normAutofit fontScale="92500" lnSpcReduction="10000"/>
          </a:bodyPr>
          <a:lstStyle/>
          <a:p>
            <a:r>
              <a:rPr lang="en-US" dirty="0"/>
              <a:t>by solving these 2 equations and using the fact that </a:t>
            </a:r>
            <a:r>
              <a:rPr lang="en-US" dirty="0" err="1"/>
              <a:t>tk</a:t>
            </a:r>
            <a:r>
              <a:rPr lang="en-US" dirty="0"/>
              <a:t> minus 1 is less than </a:t>
            </a:r>
            <a:r>
              <a:rPr lang="en-US" dirty="0" err="1"/>
              <a:t>tk</a:t>
            </a:r>
            <a:r>
              <a:rPr lang="en-US" dirty="0"/>
              <a:t>; </a:t>
            </a:r>
          </a:p>
          <a:p>
            <a:r>
              <a:rPr lang="en-US" dirty="0"/>
              <a:t>we get 2 values </a:t>
            </a:r>
          </a:p>
          <a:p>
            <a:r>
              <a:rPr lang="en-US" dirty="0"/>
              <a:t>One is for transition level </a:t>
            </a:r>
          </a:p>
          <a:p>
            <a:r>
              <a:rPr lang="en-US" dirty="0"/>
              <a:t>and the other one is the for the reconstruction level. </a:t>
            </a:r>
          </a:p>
          <a:p>
            <a:r>
              <a:rPr lang="en-US" dirty="0"/>
              <a:t>What do we get from the  2 equations? </a:t>
            </a:r>
          </a:p>
          <a:p>
            <a:endParaRPr lang="en-US" dirty="0"/>
          </a:p>
        </p:txBody>
      </p:sp>
      <p:pic>
        <p:nvPicPr>
          <p:cNvPr id="5" name="Content Placeholder 4" descr="Screen Shot 2015-05-16 at 12.23.09 pm.png"/>
          <p:cNvPicPr>
            <a:picLocks noGrp="1" noChangeAspect="1"/>
          </p:cNvPicPr>
          <p:nvPr>
            <p:ph sz="half" idx="2"/>
          </p:nvPr>
        </p:nvPicPr>
        <p:blipFill>
          <a:blip r:embed="rId2">
            <a:extLst>
              <a:ext uri="{28A0092B-C50C-407E-A947-70E740481C1C}">
                <a14:useLocalDpi xmlns:a14="http://schemas.microsoft.com/office/drawing/2010/main" val="0"/>
              </a:ext>
            </a:extLst>
          </a:blip>
          <a:srcRect t="-30578" b="-30578"/>
          <a:stretch>
            <a:fillRect/>
          </a:stretch>
        </p:blipFill>
        <p:spPr>
          <a:xfrm>
            <a:off x="4175109" y="274638"/>
            <a:ext cx="4968891" cy="6368023"/>
          </a:xfrm>
        </p:spPr>
      </p:pic>
    </p:spTree>
    <p:extLst>
      <p:ext uri="{BB962C8B-B14F-4D97-AF65-F5344CB8AC3E}">
        <p14:creationId xmlns:p14="http://schemas.microsoft.com/office/powerpoint/2010/main" val="791962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optimum quantizer or </a:t>
            </a:r>
            <a:br>
              <a:rPr lang="en-US" dirty="0"/>
            </a:br>
            <a:r>
              <a:rPr lang="en-US" dirty="0"/>
              <a:t>the Lloyd-Max quantizer </a:t>
            </a:r>
            <a:br>
              <a:rPr lang="en-US" dirty="0"/>
            </a:br>
            <a:endParaRPr lang="en-US" dirty="0"/>
          </a:p>
        </p:txBody>
      </p:sp>
      <p:sp>
        <p:nvSpPr>
          <p:cNvPr id="3" name="Content Placeholder 2"/>
          <p:cNvSpPr>
            <a:spLocks noGrp="1"/>
          </p:cNvSpPr>
          <p:nvPr>
            <p:ph sz="half" idx="1"/>
          </p:nvPr>
        </p:nvSpPr>
        <p:spPr/>
        <p:txBody>
          <a:bodyPr>
            <a:normAutofit fontScale="85000" lnSpcReduction="10000"/>
          </a:bodyPr>
          <a:lstStyle/>
          <a:p>
            <a:r>
              <a:rPr lang="en-US" dirty="0"/>
              <a:t>Optimum transition level </a:t>
            </a:r>
            <a:r>
              <a:rPr lang="en-US" dirty="0" err="1"/>
              <a:t>tk</a:t>
            </a:r>
            <a:r>
              <a:rPr lang="en-US" dirty="0"/>
              <a:t> lie halfway between the optimum reconstruction levels. </a:t>
            </a:r>
          </a:p>
          <a:p>
            <a:r>
              <a:rPr lang="en-US" dirty="0"/>
              <a:t>Its obvious because </a:t>
            </a:r>
            <a:r>
              <a:rPr lang="en-US" dirty="0" err="1"/>
              <a:t>tk</a:t>
            </a:r>
            <a:r>
              <a:rPr lang="en-US" dirty="0"/>
              <a:t> is equal to </a:t>
            </a:r>
            <a:r>
              <a:rPr lang="en-US" dirty="0" err="1"/>
              <a:t>rk</a:t>
            </a:r>
            <a:r>
              <a:rPr lang="en-US" dirty="0"/>
              <a:t> plus </a:t>
            </a:r>
            <a:r>
              <a:rPr lang="en-US" dirty="0" err="1"/>
              <a:t>rk</a:t>
            </a:r>
            <a:r>
              <a:rPr lang="en-US" dirty="0"/>
              <a:t> minus 1 by 2. </a:t>
            </a:r>
          </a:p>
          <a:p>
            <a:r>
              <a:rPr lang="en-US" dirty="0"/>
              <a:t>The transition level lies halfway between </a:t>
            </a:r>
            <a:r>
              <a:rPr lang="en-US" dirty="0" err="1"/>
              <a:t>rk</a:t>
            </a:r>
            <a:r>
              <a:rPr lang="en-US" dirty="0"/>
              <a:t> and </a:t>
            </a:r>
            <a:r>
              <a:rPr lang="en-US" dirty="0" err="1"/>
              <a:t>rk</a:t>
            </a:r>
            <a:r>
              <a:rPr lang="en-US" dirty="0"/>
              <a:t> minus 1</a:t>
            </a:r>
          </a:p>
        </p:txBody>
      </p:sp>
      <p:sp>
        <p:nvSpPr>
          <p:cNvPr id="4" name="Content Placeholder 3"/>
          <p:cNvSpPr>
            <a:spLocks noGrp="1"/>
          </p:cNvSpPr>
          <p:nvPr>
            <p:ph sz="half" idx="2"/>
          </p:nvPr>
        </p:nvSpPr>
        <p:spPr/>
        <p:txBody>
          <a:bodyPr>
            <a:normAutofit fontScale="85000" lnSpcReduction="10000"/>
          </a:bodyPr>
          <a:lstStyle/>
          <a:p>
            <a:r>
              <a:rPr lang="en-US" dirty="0"/>
              <a:t>The second observation is that the optimum reconstruction levels in turn lie at the center of mass of the probability density in between the transition levels; </a:t>
            </a:r>
          </a:p>
          <a:p>
            <a:r>
              <a:rPr lang="en-US" dirty="0"/>
              <a:t>Which is given by the second equation </a:t>
            </a:r>
          </a:p>
          <a:p>
            <a:r>
              <a:rPr lang="en-US" dirty="0"/>
              <a:t>So, this is nothing but the center of mass of the probability density between the interval </a:t>
            </a:r>
            <a:r>
              <a:rPr lang="en-US" dirty="0" err="1"/>
              <a:t>tk</a:t>
            </a:r>
            <a:r>
              <a:rPr lang="en-US" dirty="0"/>
              <a:t> and </a:t>
            </a:r>
            <a:r>
              <a:rPr lang="en-US" dirty="0" err="1"/>
              <a:t>tk</a:t>
            </a:r>
            <a:r>
              <a:rPr lang="en-US" dirty="0"/>
              <a:t> plus 1. </a:t>
            </a:r>
          </a:p>
          <a:p>
            <a:endParaRPr lang="en-US" dirty="0"/>
          </a:p>
        </p:txBody>
      </p:sp>
    </p:spTree>
    <p:extLst>
      <p:ext uri="{BB962C8B-B14F-4D97-AF65-F5344CB8AC3E}">
        <p14:creationId xmlns:p14="http://schemas.microsoft.com/office/powerpoint/2010/main" val="786646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92500" lnSpcReduction="20000"/>
          </a:bodyPr>
          <a:lstStyle/>
          <a:p>
            <a:r>
              <a:rPr lang="en-US" dirty="0"/>
              <a:t>these 2 equations are non linear equations </a:t>
            </a:r>
          </a:p>
          <a:p>
            <a:r>
              <a:rPr lang="en-US" dirty="0"/>
              <a:t>To  solve non linear equations with the help of Newton iterative method</a:t>
            </a:r>
          </a:p>
          <a:p>
            <a:r>
              <a:rPr lang="en-US" dirty="0"/>
              <a:t>if the number of quantization levels is very large; we can approximate </a:t>
            </a:r>
            <a:r>
              <a:rPr lang="en-US" dirty="0" err="1"/>
              <a:t>pu</a:t>
            </a:r>
            <a:r>
              <a:rPr lang="en-US" dirty="0"/>
              <a:t> (u) the probability density function as piecewise constant function. </a:t>
            </a:r>
          </a:p>
          <a:p>
            <a:endParaRPr lang="en-US" dirty="0"/>
          </a:p>
        </p:txBody>
      </p:sp>
      <p:pic>
        <p:nvPicPr>
          <p:cNvPr id="5" name="Content Placeholder 4" descr="Screen Shot 2015-05-16 at 12.23.09 pm.png"/>
          <p:cNvPicPr>
            <a:picLocks noGrp="1" noChangeAspect="1"/>
          </p:cNvPicPr>
          <p:nvPr>
            <p:ph sz="half" idx="2"/>
          </p:nvPr>
        </p:nvPicPr>
        <p:blipFill>
          <a:blip r:embed="rId2">
            <a:extLst>
              <a:ext uri="{28A0092B-C50C-407E-A947-70E740481C1C}">
                <a14:useLocalDpi xmlns:a14="http://schemas.microsoft.com/office/drawing/2010/main" val="0"/>
              </a:ext>
            </a:extLst>
          </a:blip>
          <a:srcRect t="-30578" b="-30578"/>
          <a:stretch>
            <a:fillRect/>
          </a:stretch>
        </p:blipFill>
        <p:spPr/>
      </p:pic>
    </p:spTree>
    <p:extLst>
      <p:ext uri="{BB962C8B-B14F-4D97-AF65-F5344CB8AC3E}">
        <p14:creationId xmlns:p14="http://schemas.microsoft.com/office/powerpoint/2010/main" val="4440208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Piecewise constant approximation </a:t>
            </a:r>
            <a:br>
              <a:rPr lang="en-US" dirty="0"/>
            </a:br>
            <a:endParaRPr lang="en-US" dirty="0"/>
          </a:p>
        </p:txBody>
      </p:sp>
      <p:sp>
        <p:nvSpPr>
          <p:cNvPr id="3" name="Content Placeholder 2"/>
          <p:cNvSpPr>
            <a:spLocks noGrp="1"/>
          </p:cNvSpPr>
          <p:nvPr>
            <p:ph sz="half" idx="1"/>
          </p:nvPr>
        </p:nvSpPr>
        <p:spPr>
          <a:xfrm>
            <a:off x="457200" y="773762"/>
            <a:ext cx="4038600" cy="5912697"/>
          </a:xfrm>
        </p:spPr>
        <p:txBody>
          <a:bodyPr>
            <a:normAutofit fontScale="70000" lnSpcReduction="20000"/>
          </a:bodyPr>
          <a:lstStyle/>
          <a:p>
            <a:r>
              <a:rPr lang="en-US" dirty="0"/>
              <a:t>The Probability density function like a Gaussian function. </a:t>
            </a:r>
          </a:p>
          <a:p>
            <a:r>
              <a:rPr lang="en-US" dirty="0"/>
              <a:t>We  can approximate it in between the levels (</a:t>
            </a:r>
            <a:r>
              <a:rPr lang="en-US" dirty="0" err="1"/>
              <a:t>tj</a:t>
            </a:r>
            <a:r>
              <a:rPr lang="en-US" dirty="0"/>
              <a:t> and </a:t>
            </a:r>
            <a:r>
              <a:rPr lang="en-US" dirty="0" err="1"/>
              <a:t>tj</a:t>
            </a:r>
            <a:r>
              <a:rPr lang="en-US" dirty="0"/>
              <a:t> plus 1), we have the mean value of this as </a:t>
            </a:r>
            <a:r>
              <a:rPr lang="en-US" dirty="0" err="1"/>
              <a:t>tj</a:t>
            </a:r>
            <a:r>
              <a:rPr lang="en-US" dirty="0"/>
              <a:t> hat which is halfway between </a:t>
            </a:r>
            <a:r>
              <a:rPr lang="en-US" dirty="0" err="1"/>
              <a:t>tj</a:t>
            </a:r>
            <a:r>
              <a:rPr lang="en-US" dirty="0"/>
              <a:t> and </a:t>
            </a:r>
            <a:r>
              <a:rPr lang="en-US" dirty="0" err="1"/>
              <a:t>tj</a:t>
            </a:r>
            <a:r>
              <a:rPr lang="en-US" dirty="0"/>
              <a:t> plus 1</a:t>
            </a:r>
          </a:p>
          <a:p>
            <a:r>
              <a:rPr lang="en-US" dirty="0"/>
              <a:t>we can approximate </a:t>
            </a:r>
            <a:r>
              <a:rPr lang="en-US" dirty="0" err="1"/>
              <a:t>pu</a:t>
            </a:r>
            <a:r>
              <a:rPr lang="en-US" dirty="0"/>
              <a:t> (u) where </a:t>
            </a:r>
            <a:r>
              <a:rPr lang="en-US" dirty="0" err="1"/>
              <a:t>pu</a:t>
            </a:r>
            <a:r>
              <a:rPr lang="en-US" dirty="0"/>
              <a:t> (u) is actually a nonlinear one, we can approximate this as </a:t>
            </a:r>
            <a:r>
              <a:rPr lang="en-US" dirty="0" err="1"/>
              <a:t>pu</a:t>
            </a:r>
            <a:r>
              <a:rPr lang="en-US" dirty="0"/>
              <a:t> (</a:t>
            </a:r>
            <a:r>
              <a:rPr lang="en-US" dirty="0" err="1"/>
              <a:t>tj</a:t>
            </a:r>
            <a:r>
              <a:rPr lang="en-US" dirty="0"/>
              <a:t> hat). </a:t>
            </a:r>
          </a:p>
          <a:p>
            <a:r>
              <a:rPr lang="en-US" dirty="0"/>
              <a:t>In between </a:t>
            </a:r>
            <a:r>
              <a:rPr lang="en-US" dirty="0" err="1"/>
              <a:t>tj</a:t>
            </a:r>
            <a:r>
              <a:rPr lang="en-US" dirty="0"/>
              <a:t> and </a:t>
            </a:r>
            <a:r>
              <a:rPr lang="en-US" dirty="0" err="1"/>
              <a:t>tj</a:t>
            </a:r>
            <a:r>
              <a:rPr lang="en-US" dirty="0"/>
              <a:t> plus 1 that is in between every 2 transition levels, we approximate the probability density function to be a constant one which is same as the probability density function at the halfway between these 2 transition levels. </a:t>
            </a:r>
          </a:p>
          <a:p>
            <a:endParaRPr lang="en-US" dirty="0"/>
          </a:p>
          <a:p>
            <a:endParaRPr lang="en-US" dirty="0"/>
          </a:p>
        </p:txBody>
      </p:sp>
      <p:pic>
        <p:nvPicPr>
          <p:cNvPr id="5" name="Content Placeholder 4" descr="Screen Shot 2015-05-16 at 12.34.07 pm.png"/>
          <p:cNvPicPr>
            <a:picLocks noGrp="1" noChangeAspect="1"/>
          </p:cNvPicPr>
          <p:nvPr>
            <p:ph sz="half" idx="2"/>
          </p:nvPr>
        </p:nvPicPr>
        <p:blipFill>
          <a:blip r:embed="rId2">
            <a:extLst>
              <a:ext uri="{28A0092B-C50C-407E-A947-70E740481C1C}">
                <a14:useLocalDpi xmlns:a14="http://schemas.microsoft.com/office/drawing/2010/main" val="0"/>
              </a:ext>
            </a:extLst>
          </a:blip>
          <a:srcRect t="-43220" b="-43220"/>
          <a:stretch>
            <a:fillRect/>
          </a:stretch>
        </p:blipFill>
        <p:spPr>
          <a:xfrm>
            <a:off x="4648200" y="773762"/>
            <a:ext cx="4495800" cy="5352402"/>
          </a:xfrm>
        </p:spPr>
      </p:pic>
    </p:spTree>
    <p:extLst>
      <p:ext uri="{BB962C8B-B14F-4D97-AF65-F5344CB8AC3E}">
        <p14:creationId xmlns:p14="http://schemas.microsoft.com/office/powerpoint/2010/main" val="4646068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normAutofit fontScale="77500" lnSpcReduction="20000"/>
          </a:bodyPr>
          <a:lstStyle/>
          <a:p>
            <a:r>
              <a:rPr lang="en-US" dirty="0"/>
              <a:t>if I use the approximation and recomputed the values, we will find that </a:t>
            </a:r>
            <a:r>
              <a:rPr lang="en-US" dirty="0" err="1"/>
              <a:t>tk</a:t>
            </a:r>
            <a:r>
              <a:rPr lang="en-US" dirty="0"/>
              <a:t> plus 1 can now be computed as </a:t>
            </a:r>
          </a:p>
          <a:p>
            <a:r>
              <a:rPr lang="en-US" dirty="0"/>
              <a:t>for solving this particular equation, the requirement is that t1 and </a:t>
            </a:r>
            <a:r>
              <a:rPr lang="en-US" dirty="0" err="1"/>
              <a:t>tL</a:t>
            </a:r>
            <a:r>
              <a:rPr lang="en-US" dirty="0"/>
              <a:t> plus 1 to be finite. That is the minimum transition level and the maximum transition level, they must be finite. </a:t>
            </a:r>
          </a:p>
          <a:p>
            <a:r>
              <a:rPr lang="en-US" dirty="0"/>
              <a:t>At the same time, we have to assume t1 and </a:t>
            </a:r>
            <a:r>
              <a:rPr lang="en-US" dirty="0" err="1"/>
              <a:t>tL</a:t>
            </a:r>
            <a:r>
              <a:rPr lang="en-US" dirty="0"/>
              <a:t> plus 1 a before placement of decision and reconstruction levels. </a:t>
            </a:r>
          </a:p>
          <a:p>
            <a:endParaRPr lang="en-US" dirty="0"/>
          </a:p>
        </p:txBody>
      </p:sp>
      <p:pic>
        <p:nvPicPr>
          <p:cNvPr id="5" name="Content Placeholder 4" descr="Screen Shot 2015-05-16 at 12.42.00 pm.png"/>
          <p:cNvPicPr>
            <a:picLocks noGrp="1" noChangeAspect="1"/>
          </p:cNvPicPr>
          <p:nvPr>
            <p:ph sz="half" idx="2"/>
          </p:nvPr>
        </p:nvPicPr>
        <p:blipFill>
          <a:blip r:embed="rId2">
            <a:extLst>
              <a:ext uri="{28A0092B-C50C-407E-A947-70E740481C1C}">
                <a14:useLocalDpi xmlns:a14="http://schemas.microsoft.com/office/drawing/2010/main" val="0"/>
              </a:ext>
            </a:extLst>
          </a:blip>
          <a:srcRect t="-49783" b="-49783"/>
          <a:stretch>
            <a:fillRect/>
          </a:stretch>
        </p:blipFill>
        <p:spPr>
          <a:xfrm>
            <a:off x="4502219" y="408780"/>
            <a:ext cx="4650907" cy="5717384"/>
          </a:xfrm>
        </p:spPr>
      </p:pic>
    </p:spTree>
    <p:extLst>
      <p:ext uri="{BB962C8B-B14F-4D97-AF65-F5344CB8AC3E}">
        <p14:creationId xmlns:p14="http://schemas.microsoft.com/office/powerpoint/2010/main" val="3520182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Theory of sampling </a:t>
            </a:r>
          </a:p>
        </p:txBody>
      </p:sp>
      <p:pic>
        <p:nvPicPr>
          <p:cNvPr id="5" name="Content Placeholder 4" descr="Screen Shot 2015-05-06 at 10.30.21.png"/>
          <p:cNvPicPr>
            <a:picLocks noGrp="1" noChangeAspect="1"/>
          </p:cNvPicPr>
          <p:nvPr>
            <p:ph sz="half" idx="2"/>
          </p:nvPr>
        </p:nvPicPr>
        <p:blipFill>
          <a:blip r:embed="rId2">
            <a:extLst>
              <a:ext uri="{28A0092B-C50C-407E-A947-70E740481C1C}">
                <a14:useLocalDpi xmlns:a14="http://schemas.microsoft.com/office/drawing/2010/main" val="0"/>
              </a:ext>
            </a:extLst>
          </a:blip>
          <a:srcRect t="1075" b="1075"/>
          <a:stretch>
            <a:fillRect/>
          </a:stretch>
        </p:blipFill>
        <p:spPr>
          <a:xfrm>
            <a:off x="1298575" y="1600200"/>
            <a:ext cx="7388225" cy="4525963"/>
          </a:xfrm>
        </p:spPr>
      </p:pic>
    </p:spTree>
    <p:extLst>
      <p:ext uri="{BB962C8B-B14F-4D97-AF65-F5344CB8AC3E}">
        <p14:creationId xmlns:p14="http://schemas.microsoft.com/office/powerpoint/2010/main" val="24269972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Overload points</a:t>
            </a:r>
          </a:p>
        </p:txBody>
      </p:sp>
      <p:sp>
        <p:nvSpPr>
          <p:cNvPr id="3" name="Content Placeholder 2"/>
          <p:cNvSpPr>
            <a:spLocks noGrp="1"/>
          </p:cNvSpPr>
          <p:nvPr>
            <p:ph sz="half" idx="1"/>
          </p:nvPr>
        </p:nvSpPr>
        <p:spPr/>
        <p:txBody>
          <a:bodyPr>
            <a:normAutofit fontScale="77500" lnSpcReduction="20000"/>
          </a:bodyPr>
          <a:lstStyle/>
          <a:p>
            <a:r>
              <a:rPr lang="en-US" dirty="0"/>
              <a:t>This t1 and </a:t>
            </a:r>
            <a:r>
              <a:rPr lang="en-US" dirty="0" err="1"/>
              <a:t>tL</a:t>
            </a:r>
            <a:r>
              <a:rPr lang="en-US" dirty="0"/>
              <a:t> plus 1 are also called overload points </a:t>
            </a:r>
          </a:p>
          <a:p>
            <a:r>
              <a:rPr lang="en-US" dirty="0"/>
              <a:t>These 2 values determine the dynamic range A of the </a:t>
            </a:r>
            <a:r>
              <a:rPr lang="en-US" dirty="0" err="1"/>
              <a:t>quantizer</a:t>
            </a:r>
            <a:r>
              <a:rPr lang="en-US" dirty="0"/>
              <a:t>. </a:t>
            </a:r>
          </a:p>
          <a:p>
            <a:r>
              <a:rPr lang="en-US" dirty="0"/>
              <a:t>So, if you find that when we have a fixed t1 and </a:t>
            </a:r>
            <a:r>
              <a:rPr lang="en-US" dirty="0" err="1"/>
              <a:t>tL</a:t>
            </a:r>
            <a:r>
              <a:rPr lang="en-US" dirty="0"/>
              <a:t> plus 1; then any value less than t1 or any value greater than </a:t>
            </a:r>
            <a:r>
              <a:rPr lang="en-US" dirty="0" err="1"/>
              <a:t>tL</a:t>
            </a:r>
            <a:r>
              <a:rPr lang="en-US" dirty="0"/>
              <a:t> plus 1, they cannot be properly quantized by this </a:t>
            </a:r>
            <a:r>
              <a:rPr lang="en-US" dirty="0" err="1"/>
              <a:t>quantizer</a:t>
            </a:r>
            <a:r>
              <a:rPr lang="en-US" dirty="0"/>
              <a:t>.</a:t>
            </a:r>
          </a:p>
          <a:p>
            <a:r>
              <a:rPr lang="en-US"/>
              <a:t>This </a:t>
            </a:r>
            <a:r>
              <a:rPr lang="en-US" dirty="0"/>
              <a:t>represents that what is the dynamic range of the </a:t>
            </a:r>
            <a:r>
              <a:rPr lang="en-US" dirty="0" err="1"/>
              <a:t>quantizer</a:t>
            </a:r>
            <a:r>
              <a:rPr lang="en-US" dirty="0"/>
              <a:t>. </a:t>
            </a:r>
          </a:p>
          <a:p>
            <a:endParaRPr lang="en-US" dirty="0"/>
          </a:p>
        </p:txBody>
      </p:sp>
      <p:pic>
        <p:nvPicPr>
          <p:cNvPr id="5" name="Content Placeholder 4" descr="Screen Shot 2015-05-16 at 12.49.20 pm.png"/>
          <p:cNvPicPr>
            <a:picLocks noGrp="1" noChangeAspect="1"/>
          </p:cNvPicPr>
          <p:nvPr>
            <p:ph sz="half" idx="2"/>
          </p:nvPr>
        </p:nvPicPr>
        <p:blipFill>
          <a:blip r:embed="rId2">
            <a:extLst>
              <a:ext uri="{28A0092B-C50C-407E-A947-70E740481C1C}">
                <a14:useLocalDpi xmlns:a14="http://schemas.microsoft.com/office/drawing/2010/main" val="0"/>
              </a:ext>
            </a:extLst>
          </a:blip>
          <a:srcRect t="-189097" b="-189097"/>
          <a:stretch>
            <a:fillRect/>
          </a:stretch>
        </p:blipFill>
        <p:spPr/>
      </p:pic>
    </p:spTree>
    <p:extLst>
      <p:ext uri="{BB962C8B-B14F-4D97-AF65-F5344CB8AC3E}">
        <p14:creationId xmlns:p14="http://schemas.microsoft.com/office/powerpoint/2010/main" val="3344766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quantization mean square error </a:t>
            </a:r>
          </a:p>
        </p:txBody>
      </p:sp>
      <p:sp>
        <p:nvSpPr>
          <p:cNvPr id="3" name="Content Placeholder 2"/>
          <p:cNvSpPr>
            <a:spLocks noGrp="1"/>
          </p:cNvSpPr>
          <p:nvPr>
            <p:ph sz="half" idx="1"/>
          </p:nvPr>
        </p:nvSpPr>
        <p:spPr/>
        <p:txBody>
          <a:bodyPr>
            <a:normAutofit fontScale="92500" lnSpcReduction="10000"/>
          </a:bodyPr>
          <a:lstStyle/>
          <a:p>
            <a:r>
              <a:rPr lang="en-US" dirty="0"/>
              <a:t>Once we get the transition levels, then we can find out the reconstruction levels by averaging the subsequent transition levels. </a:t>
            </a:r>
          </a:p>
          <a:p>
            <a:r>
              <a:rPr lang="en-US" dirty="0"/>
              <a:t>So, once we have the reconstruction levels and the transition levels, then the quantization mean square error can be computed as this. </a:t>
            </a:r>
          </a:p>
          <a:p>
            <a:endParaRPr lang="en-US" dirty="0"/>
          </a:p>
        </p:txBody>
      </p:sp>
      <p:pic>
        <p:nvPicPr>
          <p:cNvPr id="5" name="Content Placeholder 4" descr="Screen Shot 2015-05-16 at 12.53.35 pm.png"/>
          <p:cNvPicPr>
            <a:picLocks noGrp="1" noChangeAspect="1"/>
          </p:cNvPicPr>
          <p:nvPr>
            <p:ph sz="half" idx="2"/>
          </p:nvPr>
        </p:nvPicPr>
        <p:blipFill>
          <a:blip r:embed="rId2">
            <a:extLst>
              <a:ext uri="{28A0092B-C50C-407E-A947-70E740481C1C}">
                <a14:useLocalDpi xmlns:a14="http://schemas.microsoft.com/office/drawing/2010/main" val="0"/>
              </a:ext>
            </a:extLst>
          </a:blip>
          <a:srcRect t="-119035" b="-119035"/>
          <a:stretch>
            <a:fillRect/>
          </a:stretch>
        </p:blipFill>
        <p:spPr/>
      </p:pic>
      <p:sp>
        <p:nvSpPr>
          <p:cNvPr id="6" name="Rectangle 5"/>
          <p:cNvSpPr/>
          <p:nvPr/>
        </p:nvSpPr>
        <p:spPr>
          <a:xfrm>
            <a:off x="4227572" y="5081472"/>
            <a:ext cx="4572000" cy="1405513"/>
          </a:xfrm>
          <a:prstGeom prst="rect">
            <a:avLst/>
          </a:prstGeom>
        </p:spPr>
        <p:txBody>
          <a:bodyPr>
            <a:spAutoFit/>
          </a:bodyPr>
          <a:lstStyle/>
          <a:p>
            <a:r>
              <a:rPr lang="en-US" sz="3200" baseline="30000" dirty="0"/>
              <a:t>This expression gives an estimate of the </a:t>
            </a:r>
            <a:r>
              <a:rPr lang="en-US" sz="3200" baseline="30000" dirty="0" err="1"/>
              <a:t>quantizer</a:t>
            </a:r>
            <a:r>
              <a:rPr lang="en-US" sz="3200" baseline="30000" dirty="0"/>
              <a:t> error in terms of probability density and the number of quantization levels</a:t>
            </a:r>
            <a:r>
              <a:rPr lang="en-US" baseline="30000" dirty="0"/>
              <a:t>.</a:t>
            </a:r>
            <a:endParaRPr lang="en-US" dirty="0"/>
          </a:p>
        </p:txBody>
      </p:sp>
    </p:spTree>
    <p:extLst>
      <p:ext uri="{BB962C8B-B14F-4D97-AF65-F5344CB8AC3E}">
        <p14:creationId xmlns:p14="http://schemas.microsoft.com/office/powerpoint/2010/main" val="4558842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16971"/>
            <a:ext cx="8229600" cy="1143000"/>
          </a:xfrm>
        </p:spPr>
        <p:txBody>
          <a:bodyPr>
            <a:normAutofit fontScale="90000"/>
          </a:bodyPr>
          <a:lstStyle/>
          <a:p>
            <a:r>
              <a:rPr lang="en-US" dirty="0"/>
              <a:t>Probability density functions </a:t>
            </a:r>
            <a:br>
              <a:rPr lang="en-US" dirty="0"/>
            </a:br>
            <a:endParaRPr lang="en-US" dirty="0"/>
          </a:p>
        </p:txBody>
      </p:sp>
      <p:pic>
        <p:nvPicPr>
          <p:cNvPr id="9" name="Content Placeholder 8" descr="Screen Shot 2015-05-16 at 1.02.04 pm.png"/>
          <p:cNvPicPr>
            <a:picLocks noGrp="1" noChangeAspect="1"/>
          </p:cNvPicPr>
          <p:nvPr>
            <p:ph idx="1"/>
          </p:nvPr>
        </p:nvPicPr>
        <p:blipFill>
          <a:blip r:embed="rId2">
            <a:extLst>
              <a:ext uri="{28A0092B-C50C-407E-A947-70E740481C1C}">
                <a14:useLocalDpi xmlns:a14="http://schemas.microsoft.com/office/drawing/2010/main" val="0"/>
              </a:ext>
            </a:extLst>
          </a:blip>
          <a:srcRect l="-12326" r="-12326"/>
          <a:stretch>
            <a:fillRect/>
          </a:stretch>
        </p:blipFill>
        <p:spPr/>
      </p:pic>
    </p:spTree>
    <p:extLst>
      <p:ext uri="{BB962C8B-B14F-4D97-AF65-F5344CB8AC3E}">
        <p14:creationId xmlns:p14="http://schemas.microsoft.com/office/powerpoint/2010/main" val="3331193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Sum-up </a:t>
            </a:r>
          </a:p>
        </p:txBody>
      </p:sp>
      <p:sp>
        <p:nvSpPr>
          <p:cNvPr id="3" name="Content Placeholder 2"/>
          <p:cNvSpPr>
            <a:spLocks noGrp="1"/>
          </p:cNvSpPr>
          <p:nvPr>
            <p:ph idx="1"/>
          </p:nvPr>
        </p:nvSpPr>
        <p:spPr/>
        <p:txBody>
          <a:bodyPr>
            <a:normAutofit fontScale="85000" lnSpcReduction="20000"/>
          </a:bodyPr>
          <a:lstStyle/>
          <a:p>
            <a:r>
              <a:rPr lang="en-US" dirty="0"/>
              <a:t>For uniform distributions, the Lloyd-Max </a:t>
            </a:r>
            <a:r>
              <a:rPr lang="en-US" dirty="0" err="1"/>
              <a:t>quantizer</a:t>
            </a:r>
            <a:r>
              <a:rPr lang="en-US" dirty="0"/>
              <a:t> equations becomes linear because all the equation that we have derived earlier they are all linear equations giving equal intervals between </a:t>
            </a:r>
            <a:r>
              <a:rPr lang="en-US" dirty="0" err="1"/>
              <a:t>ransition</a:t>
            </a:r>
            <a:r>
              <a:rPr lang="en-US" dirty="0"/>
              <a:t> levels and the reconstruction levels and so this is also sometimes referred as a linear </a:t>
            </a:r>
            <a:r>
              <a:rPr lang="en-US" dirty="0" err="1"/>
              <a:t>quantizer</a:t>
            </a:r>
            <a:r>
              <a:rPr lang="en-US" dirty="0"/>
              <a:t>. </a:t>
            </a:r>
          </a:p>
          <a:p>
            <a:r>
              <a:rPr lang="en-US" dirty="0"/>
              <a:t>We know sample a signal in 1 dimension, how to sample an image in 2 dimension.</a:t>
            </a:r>
          </a:p>
          <a:p>
            <a:r>
              <a:rPr lang="en-US"/>
              <a:t>We </a:t>
            </a:r>
            <a:r>
              <a:rPr lang="en-US" dirty="0"/>
              <a:t>have also seen that after you get the sample values where each of the sample values are analog in nature; how to quantize those sample value so that you can get the exact digital signal as well as exact </a:t>
            </a:r>
            <a:r>
              <a:rPr lang="en-US"/>
              <a:t>digital image </a:t>
            </a:r>
            <a:endParaRPr lang="en-US" dirty="0"/>
          </a:p>
          <a:p>
            <a:endParaRPr lang="en-US" dirty="0"/>
          </a:p>
          <a:p>
            <a:endParaRPr lang="en-US" dirty="0"/>
          </a:p>
        </p:txBody>
      </p:sp>
    </p:spTree>
    <p:extLst>
      <p:ext uri="{BB962C8B-B14F-4D97-AF65-F5344CB8AC3E}">
        <p14:creationId xmlns:p14="http://schemas.microsoft.com/office/powerpoint/2010/main" val="866311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t>
            </a:r>
          </a:p>
        </p:txBody>
      </p:sp>
      <p:sp>
        <p:nvSpPr>
          <p:cNvPr id="3" name="Content Placeholder 2"/>
          <p:cNvSpPr>
            <a:spLocks noGrp="1"/>
          </p:cNvSpPr>
          <p:nvPr>
            <p:ph idx="1"/>
          </p:nvPr>
        </p:nvSpPr>
        <p:spPr/>
        <p:txBody>
          <a:bodyPr/>
          <a:lstStyle/>
          <a:p>
            <a:pPr>
              <a:lnSpc>
                <a:spcPct val="70000"/>
              </a:lnSpc>
            </a:pPr>
            <a:r>
              <a:rPr lang="en-US" sz="2000" dirty="0"/>
              <a:t>Prof .P. K. </a:t>
            </a:r>
            <a:r>
              <a:rPr lang="en-US" sz="2000" dirty="0" err="1"/>
              <a:t>Biswas</a:t>
            </a:r>
            <a:br>
              <a:rPr lang="en-US" sz="2000" dirty="0"/>
            </a:br>
            <a:r>
              <a:rPr lang="en-US" sz="2000" dirty="0"/>
              <a:t>Department of Electronics and Electrical Communication Engineering Indian Institute of Technology, </a:t>
            </a:r>
            <a:r>
              <a:rPr lang="en-US" sz="2000" dirty="0" err="1"/>
              <a:t>Kharagpur</a:t>
            </a:r>
            <a:endParaRPr lang="en-US" sz="2000" dirty="0"/>
          </a:p>
          <a:p>
            <a:pPr lvl="0">
              <a:lnSpc>
                <a:spcPct val="70000"/>
              </a:lnSpc>
            </a:pPr>
            <a:r>
              <a:rPr lang="en-US" sz="2000" dirty="0"/>
              <a:t>Gonzalez R. C. &amp; Woods R.E. (2008). Digital Image Processing. Prentice Hall.</a:t>
            </a:r>
          </a:p>
          <a:p>
            <a:pPr>
              <a:lnSpc>
                <a:spcPct val="70000"/>
              </a:lnSpc>
            </a:pPr>
            <a:r>
              <a:rPr lang="en-US" sz="2000" dirty="0"/>
              <a:t>Forsyth, D. A. &amp; Ponce, J. (2011).Computer Vision: A Modern Approach. Pearson Education.</a:t>
            </a:r>
            <a:endParaRPr lang="en-US" sz="2000" i="1" dirty="0"/>
          </a:p>
          <a:p>
            <a:pPr lvl="0">
              <a:lnSpc>
                <a:spcPct val="70000"/>
              </a:lnSpc>
            </a:pPr>
            <a:endParaRPr lang="en-US" sz="2000" dirty="0"/>
          </a:p>
          <a:p>
            <a:pPr marL="0" indent="0">
              <a:lnSpc>
                <a:spcPct val="70000"/>
              </a:lnSpc>
              <a:buNone/>
            </a:pPr>
            <a:endParaRPr lang="en-US" dirty="0"/>
          </a:p>
          <a:p>
            <a:endParaRPr lang="en-US" dirty="0"/>
          </a:p>
        </p:txBody>
      </p:sp>
    </p:spTree>
    <p:extLst>
      <p:ext uri="{BB962C8B-B14F-4D97-AF65-F5344CB8AC3E}">
        <p14:creationId xmlns:p14="http://schemas.microsoft.com/office/powerpoint/2010/main" val="3381698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 from signal  </a:t>
            </a:r>
          </a:p>
        </p:txBody>
      </p:sp>
      <p:sp>
        <p:nvSpPr>
          <p:cNvPr id="3" name="Content Placeholder 2"/>
          <p:cNvSpPr>
            <a:spLocks noGrp="1"/>
          </p:cNvSpPr>
          <p:nvPr>
            <p:ph sz="half" idx="1"/>
          </p:nvPr>
        </p:nvSpPr>
        <p:spPr/>
        <p:txBody>
          <a:bodyPr>
            <a:normAutofit fontScale="92500" lnSpcReduction="10000"/>
          </a:bodyPr>
          <a:lstStyle/>
          <a:p>
            <a:r>
              <a:rPr lang="en-US" dirty="0"/>
              <a:t>The sampling will be proper if its to be reconstruct the original continuous signal X (t) from these sampled values </a:t>
            </a:r>
          </a:p>
          <a:p>
            <a:r>
              <a:rPr lang="en-US" dirty="0"/>
              <a:t>For that needs to maintain certain conditions so that the reconstruction of the analog signal X (t) is possible. </a:t>
            </a:r>
          </a:p>
          <a:p>
            <a:endParaRPr lang="en-US" dirty="0"/>
          </a:p>
        </p:txBody>
      </p:sp>
      <p:pic>
        <p:nvPicPr>
          <p:cNvPr id="5" name="Content Placeholder 4" descr="Screen Shot 2015-05-06 at 10.39.56.png"/>
          <p:cNvPicPr>
            <a:picLocks noGrp="1" noChangeAspect="1"/>
          </p:cNvPicPr>
          <p:nvPr>
            <p:ph sz="half" idx="2"/>
          </p:nvPr>
        </p:nvPicPr>
        <p:blipFill>
          <a:blip r:embed="rId2">
            <a:extLst>
              <a:ext uri="{28A0092B-C50C-407E-A947-70E740481C1C}">
                <a14:useLocalDpi xmlns:a14="http://schemas.microsoft.com/office/drawing/2010/main" val="0"/>
              </a:ext>
            </a:extLst>
          </a:blip>
          <a:srcRect t="-38736" b="-38736"/>
          <a:stretch>
            <a:fillRect/>
          </a:stretch>
        </p:blipFill>
        <p:spPr/>
      </p:pic>
    </p:spTree>
    <p:extLst>
      <p:ext uri="{BB962C8B-B14F-4D97-AF65-F5344CB8AC3E}">
        <p14:creationId xmlns:p14="http://schemas.microsoft.com/office/powerpoint/2010/main" val="3888953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678"/>
            <a:ext cx="8229600" cy="1143000"/>
          </a:xfrm>
        </p:spPr>
        <p:txBody>
          <a:bodyPr/>
          <a:lstStyle/>
          <a:p>
            <a:r>
              <a:rPr lang="en-US" dirty="0"/>
              <a:t>Convolution Theorem  </a:t>
            </a:r>
          </a:p>
        </p:txBody>
      </p:sp>
      <p:pic>
        <p:nvPicPr>
          <p:cNvPr id="5" name="Content Placeholder 4" descr="Screen Shot 2015-05-06 at 11.48.48.png"/>
          <p:cNvPicPr>
            <a:picLocks noGrp="1" noChangeAspect="1"/>
          </p:cNvPicPr>
          <p:nvPr>
            <p:ph sz="half" idx="2"/>
          </p:nvPr>
        </p:nvPicPr>
        <p:blipFill>
          <a:blip r:embed="rId2">
            <a:extLst>
              <a:ext uri="{28A0092B-C50C-407E-A947-70E740481C1C}">
                <a14:useLocalDpi xmlns:a14="http://schemas.microsoft.com/office/drawing/2010/main" val="0"/>
              </a:ext>
            </a:extLst>
          </a:blip>
          <a:srcRect t="-24109" b="-24109"/>
          <a:stretch>
            <a:fillRect/>
          </a:stretch>
        </p:blipFill>
        <p:spPr>
          <a:xfrm>
            <a:off x="2017889" y="142678"/>
            <a:ext cx="5775342" cy="6472289"/>
          </a:xfrm>
        </p:spPr>
      </p:pic>
      <p:sp>
        <p:nvSpPr>
          <p:cNvPr id="6" name="Rectangle 5"/>
          <p:cNvSpPr/>
          <p:nvPr/>
        </p:nvSpPr>
        <p:spPr>
          <a:xfrm>
            <a:off x="2017889" y="5599304"/>
            <a:ext cx="6067778" cy="1323439"/>
          </a:xfrm>
          <a:prstGeom prst="rect">
            <a:avLst/>
          </a:prstGeom>
        </p:spPr>
        <p:txBody>
          <a:bodyPr wrap="square">
            <a:spAutoFit/>
          </a:bodyPr>
          <a:lstStyle/>
          <a:p>
            <a:r>
              <a:rPr lang="en-US" sz="2400" baseline="30000" dirty="0"/>
              <a:t>if we have 2 signals X (t) and y (t) in time domain, then the multiplication of X (t) and y (t) in time domain is equivalent to the convolution of the frequency spectrum of X (t) and frequency spectrum of y (t) in the frequency domain, that is X (t) into y (t) is equivalent to X omega convoluted with Y omega.</a:t>
            </a:r>
            <a:endParaRPr lang="en-US" sz="2400" dirty="0"/>
          </a:p>
        </p:txBody>
      </p:sp>
    </p:spTree>
    <p:extLst>
      <p:ext uri="{BB962C8B-B14F-4D97-AF65-F5344CB8AC3E}">
        <p14:creationId xmlns:p14="http://schemas.microsoft.com/office/powerpoint/2010/main" val="2869052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5-06 at 12.57.52.png"/>
          <p:cNvPicPr>
            <a:picLocks noGrp="1" noChangeAspect="1"/>
          </p:cNvPicPr>
          <p:nvPr>
            <p:ph sz="half" idx="1"/>
          </p:nvPr>
        </p:nvPicPr>
        <p:blipFill>
          <a:blip r:embed="rId2">
            <a:extLst>
              <a:ext uri="{28A0092B-C50C-407E-A947-70E740481C1C}">
                <a14:useLocalDpi xmlns:a14="http://schemas.microsoft.com/office/drawing/2010/main" val="0"/>
              </a:ext>
            </a:extLst>
          </a:blip>
          <a:srcRect t="-36385" b="-36385"/>
          <a:stretch>
            <a:fillRect/>
          </a:stretch>
        </p:blipFill>
        <p:spPr/>
      </p:pic>
      <p:sp>
        <p:nvSpPr>
          <p:cNvPr id="6" name="Content Placeholder 5"/>
          <p:cNvSpPr>
            <a:spLocks noGrp="1"/>
          </p:cNvSpPr>
          <p:nvPr>
            <p:ph sz="half" idx="2"/>
          </p:nvPr>
        </p:nvSpPr>
        <p:spPr/>
        <p:txBody>
          <a:bodyPr>
            <a:normAutofit fontScale="77500" lnSpcReduction="20000"/>
          </a:bodyPr>
          <a:lstStyle/>
          <a:p>
            <a:r>
              <a:rPr lang="en-US" dirty="0"/>
              <a:t>X omega is the frequency spectrum or the bandwidth of the signal, a frequency spectrum of the signal which is presented here and this is the frequency spectrum of the</a:t>
            </a:r>
          </a:p>
          <a:p>
            <a:r>
              <a:rPr lang="en-US" dirty="0"/>
              <a:t>sampling function;</a:t>
            </a:r>
          </a:p>
          <a:p>
            <a:r>
              <a:rPr lang="en-US" dirty="0"/>
              <a:t>these 2 are convolute, where the original frequency spectrum of the signal gets replicated along the frequency axis at an interval of 1 upon delta </a:t>
            </a:r>
            <a:r>
              <a:rPr lang="en-US" dirty="0" err="1"/>
              <a:t>tS</a:t>
            </a:r>
            <a:r>
              <a:rPr lang="en-US" dirty="0"/>
              <a:t> where 1 upon delta </a:t>
            </a:r>
            <a:r>
              <a:rPr lang="en-US" dirty="0" err="1"/>
              <a:t>tS</a:t>
            </a:r>
            <a:r>
              <a:rPr lang="en-US" dirty="0"/>
              <a:t> is nothing but the sampling frequency f of s. </a:t>
            </a:r>
          </a:p>
        </p:txBody>
      </p:sp>
    </p:spTree>
    <p:extLst>
      <p:ext uri="{BB962C8B-B14F-4D97-AF65-F5344CB8AC3E}">
        <p14:creationId xmlns:p14="http://schemas.microsoft.com/office/powerpoint/2010/main" val="111489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5-06 at 12.57.52.png"/>
          <p:cNvPicPr>
            <a:picLocks noGrp="1" noChangeAspect="1"/>
          </p:cNvPicPr>
          <p:nvPr>
            <p:ph sz="half" idx="1"/>
          </p:nvPr>
        </p:nvPicPr>
        <p:blipFill>
          <a:blip r:embed="rId2">
            <a:extLst>
              <a:ext uri="{28A0092B-C50C-407E-A947-70E740481C1C}">
                <a14:useLocalDpi xmlns:a14="http://schemas.microsoft.com/office/drawing/2010/main" val="0"/>
              </a:ext>
            </a:extLst>
          </a:blip>
          <a:srcRect t="-36385" b="-36385"/>
          <a:stretch>
            <a:fillRect/>
          </a:stretch>
        </p:blipFill>
        <p:spPr>
          <a:xfrm>
            <a:off x="358422" y="0"/>
            <a:ext cx="4038600" cy="4525963"/>
          </a:xfrm>
        </p:spPr>
      </p:pic>
      <p:sp>
        <p:nvSpPr>
          <p:cNvPr id="6" name="Content Placeholder 5"/>
          <p:cNvSpPr>
            <a:spLocks noGrp="1"/>
          </p:cNvSpPr>
          <p:nvPr>
            <p:ph sz="half" idx="2"/>
          </p:nvPr>
        </p:nvSpPr>
        <p:spPr/>
        <p:txBody>
          <a:bodyPr>
            <a:normAutofit fontScale="77500" lnSpcReduction="20000"/>
          </a:bodyPr>
          <a:lstStyle/>
          <a:p>
            <a:r>
              <a:rPr lang="en-US" dirty="0"/>
              <a:t>For proper reconstruction, we the original spectrum, </a:t>
            </a:r>
          </a:p>
          <a:p>
            <a:r>
              <a:rPr lang="en-US" dirty="0"/>
              <a:t>And to take the original spectrum we need to take it out with a filter a particular band and the remaining frequency components will simply be discarded. </a:t>
            </a:r>
          </a:p>
          <a:p>
            <a:r>
              <a:rPr lang="en-US" dirty="0"/>
              <a:t>For the filtering operation to be successful, we need 1 upon delta </a:t>
            </a:r>
            <a:r>
              <a:rPr lang="en-US" dirty="0" err="1"/>
              <a:t>tS</a:t>
            </a:r>
            <a:r>
              <a:rPr lang="en-US" dirty="0"/>
              <a:t> minus omega naught where omega naught is the bandwidth of the signal or the maximum frequency component present in the signal X (t). </a:t>
            </a:r>
          </a:p>
        </p:txBody>
      </p:sp>
      <p:sp>
        <p:nvSpPr>
          <p:cNvPr id="2" name="Rectangle 1"/>
          <p:cNvSpPr/>
          <p:nvPr/>
        </p:nvSpPr>
        <p:spPr>
          <a:xfrm>
            <a:off x="358422" y="4318169"/>
            <a:ext cx="4572000" cy="2103139"/>
          </a:xfrm>
          <a:prstGeom prst="rect">
            <a:avLst/>
          </a:prstGeom>
        </p:spPr>
        <p:txBody>
          <a:bodyPr>
            <a:spAutoFit/>
          </a:bodyPr>
          <a:lstStyle/>
          <a:p>
            <a:r>
              <a:rPr lang="en-US" sz="2800" baseline="30000" dirty="0"/>
              <a:t> 1 upon delta </a:t>
            </a:r>
            <a:r>
              <a:rPr lang="en-US" sz="2000" baseline="30000" dirty="0" err="1"/>
              <a:t>t</a:t>
            </a:r>
            <a:r>
              <a:rPr lang="en-US" sz="2000" baseline="-25000" dirty="0" err="1"/>
              <a:t>s</a:t>
            </a:r>
            <a:r>
              <a:rPr lang="en-US" sz="2800" baseline="-25000" dirty="0"/>
              <a:t> </a:t>
            </a:r>
            <a:r>
              <a:rPr lang="en-US" sz="2800" baseline="30000" dirty="0"/>
              <a:t>minus omega naught must be greater than or equal to omega naught and that leads to the condition that the sampling frequency </a:t>
            </a:r>
            <a:r>
              <a:rPr lang="en-US" sz="2000" baseline="30000" dirty="0"/>
              <a:t>f </a:t>
            </a:r>
            <a:r>
              <a:rPr lang="en-US" sz="2000" baseline="-25000" dirty="0"/>
              <a:t>S </a:t>
            </a:r>
            <a:r>
              <a:rPr lang="en-US" sz="2800" baseline="30000" dirty="0"/>
              <a:t>must be greater than twice of omega naught where omega naught is the bandwidth of the signal and this is the </a:t>
            </a:r>
            <a:r>
              <a:rPr lang="en-US" sz="2800" baseline="30000" dirty="0" err="1"/>
              <a:t>Nyquist</a:t>
            </a:r>
            <a:r>
              <a:rPr lang="en-US" sz="2800" baseline="30000" dirty="0"/>
              <a:t> rate.</a:t>
            </a:r>
            <a:endParaRPr lang="en-US" sz="2800" dirty="0"/>
          </a:p>
        </p:txBody>
      </p:sp>
    </p:spTree>
    <p:extLst>
      <p:ext uri="{BB962C8B-B14F-4D97-AF65-F5344CB8AC3E}">
        <p14:creationId xmlns:p14="http://schemas.microsoft.com/office/powerpoint/2010/main" val="624472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Aliasing </a:t>
            </a:r>
          </a:p>
        </p:txBody>
      </p:sp>
      <p:sp>
        <p:nvSpPr>
          <p:cNvPr id="3" name="Content Placeholder 2"/>
          <p:cNvSpPr>
            <a:spLocks noGrp="1"/>
          </p:cNvSpPr>
          <p:nvPr>
            <p:ph sz="half" idx="1"/>
          </p:nvPr>
        </p:nvSpPr>
        <p:spPr/>
        <p:txBody>
          <a:bodyPr>
            <a:normAutofit fontScale="92500" lnSpcReduction="10000"/>
          </a:bodyPr>
          <a:lstStyle/>
          <a:p>
            <a:r>
              <a:rPr lang="en-US" dirty="0"/>
              <a:t>What happens if the sampling frequency is less than twice of omega naught? </a:t>
            </a:r>
          </a:p>
          <a:p>
            <a:r>
              <a:rPr lang="en-US" dirty="0"/>
              <a:t>In that case you find that subsequent frequency bands after sampling overlap and because of this overlapping, a single frequency band cannot be extracted using any of the low pass filters. </a:t>
            </a:r>
          </a:p>
          <a:p>
            <a:endParaRPr lang="en-US" dirty="0"/>
          </a:p>
        </p:txBody>
      </p:sp>
      <p:pic>
        <p:nvPicPr>
          <p:cNvPr id="5" name="Content Placeholder 4" descr="Screen Shot 2015-05-16 at 9.22.44 am.png"/>
          <p:cNvPicPr>
            <a:picLocks noGrp="1" noChangeAspect="1"/>
          </p:cNvPicPr>
          <p:nvPr>
            <p:ph sz="half" idx="2"/>
          </p:nvPr>
        </p:nvPicPr>
        <p:blipFill>
          <a:blip r:embed="rId2">
            <a:extLst>
              <a:ext uri="{28A0092B-C50C-407E-A947-70E740481C1C}">
                <a14:useLocalDpi xmlns:a14="http://schemas.microsoft.com/office/drawing/2010/main" val="0"/>
              </a:ext>
            </a:extLst>
          </a:blip>
          <a:srcRect t="-43601" b="-43601"/>
          <a:stretch>
            <a:fillRect/>
          </a:stretch>
        </p:blipFill>
        <p:spPr/>
      </p:pic>
    </p:spTree>
    <p:extLst>
      <p:ext uri="{BB962C8B-B14F-4D97-AF65-F5344CB8AC3E}">
        <p14:creationId xmlns:p14="http://schemas.microsoft.com/office/powerpoint/2010/main" val="3597115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1365</TotalTime>
  <Words>3083</Words>
  <Application>Microsoft Office PowerPoint</Application>
  <PresentationFormat>On-screen Show (4:3)</PresentationFormat>
  <Paragraphs>188</Paragraphs>
  <Slides>44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Digital Image Processing </vt:lpstr>
      <vt:lpstr>Summery of previous lecture </vt:lpstr>
      <vt:lpstr>Todays lecture </vt:lpstr>
      <vt:lpstr>Theory of sampling </vt:lpstr>
      <vt:lpstr>Sampling from signal  </vt:lpstr>
      <vt:lpstr>Convolution Theorem  </vt:lpstr>
      <vt:lpstr>PowerPoint Presentation</vt:lpstr>
      <vt:lpstr>PowerPoint Presentation</vt:lpstr>
      <vt:lpstr>Aliasing </vt:lpstr>
      <vt:lpstr>2D image sampling </vt:lpstr>
      <vt:lpstr>2D image sampling </vt:lpstr>
      <vt:lpstr>2D image sampling </vt:lpstr>
      <vt:lpstr>2D image sampling  </vt:lpstr>
      <vt:lpstr>2D image sampling </vt:lpstr>
      <vt:lpstr>2D image sampling </vt:lpstr>
      <vt:lpstr>Reconstruction of the original image from spectrum  </vt:lpstr>
      <vt:lpstr>Results </vt:lpstr>
      <vt:lpstr>Quantization of the sampled values  </vt:lpstr>
      <vt:lpstr>Quantization of the sampled values </vt:lpstr>
      <vt:lpstr>In Image </vt:lpstr>
      <vt:lpstr>Staircase function  </vt:lpstr>
      <vt:lpstr>input output relationship of a quantizer </vt:lpstr>
      <vt:lpstr>Error in reconstruction </vt:lpstr>
      <vt:lpstr>Error in reconstruction </vt:lpstr>
      <vt:lpstr>Error in quantized signal </vt:lpstr>
      <vt:lpstr>Effect of error </vt:lpstr>
      <vt:lpstr>Effect of error </vt:lpstr>
      <vt:lpstr>Quantization error  or quantization noise </vt:lpstr>
      <vt:lpstr> Lloyd-Max quantizer </vt:lpstr>
      <vt:lpstr>Lloyd-Max quantizer</vt:lpstr>
      <vt:lpstr>Mean square error </vt:lpstr>
      <vt:lpstr>Mean square error </vt:lpstr>
      <vt:lpstr>Minimization problem </vt:lpstr>
      <vt:lpstr>Differentiate the error value  </vt:lpstr>
      <vt:lpstr>PowerPoint Presentation</vt:lpstr>
      <vt:lpstr>optimum quantizer or  the Lloyd-Max quantizer  </vt:lpstr>
      <vt:lpstr>PowerPoint Presentation</vt:lpstr>
      <vt:lpstr>Piecewise constant approximation  </vt:lpstr>
      <vt:lpstr>PowerPoint Presentation</vt:lpstr>
      <vt:lpstr>Overload points</vt:lpstr>
      <vt:lpstr>quantization mean square error </vt:lpstr>
      <vt:lpstr>Probability density functions  </vt:lpstr>
      <vt:lpstr>Sum-up </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dc:title>
  <dc:creator>user</dc:creator>
  <cp:lastModifiedBy>FA21-BSE-133 (AOUN HAIDER)</cp:lastModifiedBy>
  <cp:revision>184</cp:revision>
  <dcterms:created xsi:type="dcterms:W3CDTF">2015-05-04T09:46:19Z</dcterms:created>
  <dcterms:modified xsi:type="dcterms:W3CDTF">2023-03-05T10:07:52Z</dcterms:modified>
</cp:coreProperties>
</file>